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Ex1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8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charts/chart19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3.xml" ContentType="application/vnd.openxmlformats-officedocument.presentationml.notesSlide+xml"/>
  <Override PartName="/ppt/charts/chart20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4.xml" ContentType="application/vnd.openxmlformats-officedocument.presentationml.notesSlide+xml"/>
  <Override PartName="/ppt/charts/chart21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5.xml" ContentType="application/vnd.openxmlformats-officedocument.presentationml.notesSlide+xml"/>
  <Override PartName="/ppt/charts/chart22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380" r:id="rId1"/>
  </p:sldMasterIdLst>
  <p:notesMasterIdLst>
    <p:notesMasterId r:id="rId33"/>
  </p:notesMasterIdLst>
  <p:handoutMasterIdLst>
    <p:handoutMasterId r:id="rId34"/>
  </p:handoutMasterIdLst>
  <p:sldIdLst>
    <p:sldId id="256" r:id="rId2"/>
    <p:sldId id="308" r:id="rId3"/>
    <p:sldId id="314" r:id="rId4"/>
    <p:sldId id="310" r:id="rId5"/>
    <p:sldId id="312" r:id="rId6"/>
    <p:sldId id="313" r:id="rId7"/>
    <p:sldId id="311" r:id="rId8"/>
    <p:sldId id="315" r:id="rId9"/>
    <p:sldId id="316" r:id="rId10"/>
    <p:sldId id="318" r:id="rId11"/>
    <p:sldId id="317" r:id="rId12"/>
    <p:sldId id="321" r:id="rId13"/>
    <p:sldId id="319" r:id="rId14"/>
    <p:sldId id="322" r:id="rId15"/>
    <p:sldId id="320" r:id="rId16"/>
    <p:sldId id="324" r:id="rId17"/>
    <p:sldId id="323" r:id="rId18"/>
    <p:sldId id="325" r:id="rId19"/>
    <p:sldId id="326" r:id="rId20"/>
    <p:sldId id="327" r:id="rId21"/>
    <p:sldId id="302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6" r:id="rId30"/>
    <p:sldId id="337" r:id="rId31"/>
    <p:sldId id="335" r:id="rId3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B0D"/>
    <a:srgbClr val="E79DA9"/>
    <a:srgbClr val="D37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7" autoAdjust="0"/>
    <p:restoredTop sz="87672" autoAdjust="0"/>
  </p:normalViewPr>
  <p:slideViewPr>
    <p:cSldViewPr>
      <p:cViewPr>
        <p:scale>
          <a:sx n="100" d="100"/>
          <a:sy n="100" d="100"/>
        </p:scale>
        <p:origin x="112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7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36" d="100"/>
          <a:sy n="136" d="100"/>
        </p:scale>
        <p:origin x="2656" y="-8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emoj/Documents/Extras/Go&#776;nu&#776;llu&#776;%20Projeler/KIGDER/Uygulamal&#305;%20Giris&#807;imcilik%20Eeg&#774;itimi%20anketleri/UGE%20anket%20do&#776;ku&#776;mleri_20.12.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emoj/Documents/Extras/Go&#776;nu&#776;llu&#776;%20Projeler/KIGDER/Uygulamal&#305;%20Giris&#807;imcilik%20Eeg&#774;itimi%20anketleri/UGE%20anket%20do&#776;ku&#776;mleri_20.12.2020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emoj/Documents/Extras/Go&#776;nu&#776;llu&#776;%20Projeler/KIGDER/Uygulamal&#305;%20Giris&#807;imcilik%20Eeg&#774;itimi%20anketleri/UGE%20anket%20do&#776;ku&#776;mleri_20.12.2020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emoj/Documents/Extras/Go&#776;nu&#776;llu&#776;%20Projeler/KIGDER/Uygulamal&#305;%20Giris&#807;imcilik%20Eeg&#774;itimi%20anketleri/UGE%20anket%20do&#776;ku&#776;mleri_20.12.2020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emoj/Documents/Extras/Go&#776;nu&#776;llu&#776;%20Projeler/KIGDER/Uygulamal&#305;%20Giris&#807;imcilik%20Eeg&#774;itimi%20anketleri/UGE%20anket%20do&#776;ku&#776;mleri_20.12.2020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emoj/Documents/Extras/Go&#776;nu&#776;llu&#776;%20Projeler/KIGDER/Uygulamal&#305;%20Giris&#807;imcilik%20Eeg&#774;itimi%20anketleri/UGE%20anket%20do&#776;ku&#776;mleri_20.12.2020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emoj/Documents/Extras/Go&#776;nu&#776;llu&#776;%20Projeler/KIGDER/Uygulamal&#305;%20Giris&#807;imcilik%20Eeg&#774;itimi%20anketleri/UGE%20anket%20do&#776;ku&#776;mleri_06.12.2020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emoj/Documents/Extras/Go&#776;nu&#776;llu&#776;%20Projeler/KIGDER/Uygulamal&#305;%20Giris&#807;imcilik%20Eeg&#774;itimi%20anketleri/UGE%20anket%20do&#776;ku&#776;mleri_20.12.2020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emoj/Documents/Extras/Go&#776;nu&#776;llu&#776;%20Projeler/KIGDER/Uygulamal&#305;%20Giris&#807;imcilik%20Eeg&#774;itimi%20anketleri/UGE%20anket%20do&#776;ku&#776;mleri_06.12.2020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emoj/Documents/Extras/Go&#776;nu&#776;llu&#776;%20Projeler/KIGDER/Uygulamal&#305;%20Giris&#807;imcilik%20Eeg&#774;itimi%20anketleri/UGE%20anket%20do&#776;ku&#776;mleri_20.12.2020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emoj/Documents/Extras/Go&#776;nu&#776;llu&#776;%20Projeler/KIGDER/Uygulamal&#305;%20Giris&#807;imcilik%20Eeg&#774;itimi%20anketleri/UGE%20anket%20do&#776;ku&#776;mleri_20.12.2020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emoj/Documents/Extras/Go&#776;nu&#776;llu&#776;%20Projeler/KIGDER/Uygulamal&#305;%20Giris&#807;imcilik%20Eeg&#774;itimi%20anketleri/UGE%20anket%20do&#776;ku&#776;mleri_20.12.2020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emoj/Documents/Extras/Go&#776;nu&#776;llu&#776;%20Projeler/KIGDER/Uygulamal&#305;%20Giris&#807;imcilik%20Eeg&#774;itimi%20anketleri/UGE%20anket%20do&#776;ku&#776;mleri_20.12.2020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emoj/Documents/Extras/Go&#776;nu&#776;llu&#776;%20Projeler/KIGDER/Uygulamal&#305;%20Giris&#807;imcilik%20Eeg&#774;itimi%20anketleri/UGE%20anket%20do&#776;ku&#776;mleri_20.12.2020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emoj/Documents/Extras/Go&#776;nu&#776;llu&#776;%20Projeler/KIGDER/Uygulamal&#305;%20Giris&#807;imcilik%20Eeg&#774;itimi%20anketleri/UGE%20anket%20do&#776;ku&#776;mleri_06.12.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emoj/Documents/Extras/Go&#776;nu&#776;llu&#776;%20Projeler/KIGDER/Uygulamal&#305;%20Giris&#807;imcilik%20Eeg&#774;itimi%20anketleri/UGE%20anket%20do&#776;ku&#776;mleri_06.12.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emoj/Documents/Extras/Go&#776;nu&#776;llu&#776;%20Projeler/KIGDER/Uygulamal&#305;%20Giris&#807;imcilik%20Eeg&#774;itimi%20anketleri/UGE%20anket%20do&#776;ku&#776;mleri_20.12.20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emoj/Documents/Extras/Go&#776;nu&#776;llu&#776;%20Projeler/KIGDER/Uygulamal&#305;%20Giris&#807;imcilik%20Eeg&#774;itimi%20anketleri/UGE%20anket%20do&#776;ku&#776;mleri_20.12.20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emoj/Documents/Extras/Go&#776;nu&#776;llu&#776;%20Projeler/KIGDER/Uygulamal&#305;%20Giris&#807;imcilik%20Eeg&#774;itimi%20anketleri/UGE%20anket%20do&#776;ku&#776;mleri_06.12.20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emoj/Documents/Extras/Go&#776;nu&#776;llu&#776;%20Projeler/KIGDER/Uygulamal&#305;%20Giris&#807;imcilik%20Eeg&#774;itimi%20anketleri/UGE%20anket%20do&#776;ku&#776;mleri_06.12.20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emoj/Documents/Extras/Go&#776;nu&#776;llu&#776;%20Projeler/KIGDER/Uygulamal&#305;%20Giris&#807;imcilik%20Eeg&#774;itimi%20anketleri/UGE%20anket%20do&#776;ku&#776;mleri_20.12.2020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/Users/semoj/Documents/Extras/Go&#776;nu&#776;llu&#776;%20Projeler/KIGDER/Uygulamal&#305;%20Giris&#807;imcilik%20Eeg&#774;itimi%20anketleri/UGE%20anket%20do&#776;ku&#776;mleri_20.12.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demografi!$G$67</c:f>
              <c:strCache>
                <c:ptCount val="1"/>
                <c:pt idx="0">
                  <c:v>Çocuk sahibi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4270633763323064E-2"/>
                  <c:y val="-1.3684714416442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06-6F46-BD25-9F2A33C7025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806-6F46-BD25-9F2A33C7025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806-6F46-BD25-9F2A33C702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demografi!$F$68:$F$70</c:f>
              <c:strCache>
                <c:ptCount val="3"/>
                <c:pt idx="0">
                  <c:v>Bekar</c:v>
                </c:pt>
                <c:pt idx="1">
                  <c:v>Dul, eşinden ayrı yaşayan ya da boşanmış</c:v>
                </c:pt>
                <c:pt idx="2">
                  <c:v>Evli</c:v>
                </c:pt>
              </c:strCache>
            </c:strRef>
          </c:cat>
          <c:val>
            <c:numRef>
              <c:f>demografi!$G$68:$G$70</c:f>
              <c:numCache>
                <c:formatCode>General</c:formatCode>
                <c:ptCount val="3"/>
                <c:pt idx="0">
                  <c:v>3</c:v>
                </c:pt>
                <c:pt idx="1">
                  <c:v>11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06-6F46-BD25-9F2A33C7025C}"/>
            </c:ext>
          </c:extLst>
        </c:ser>
        <c:ser>
          <c:idx val="1"/>
          <c:order val="1"/>
          <c:tx>
            <c:strRef>
              <c:f>demografi!$H$67</c:f>
              <c:strCache>
                <c:ptCount val="1"/>
                <c:pt idx="0">
                  <c:v>Çocuk sahibi değil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4719221713114727"/>
                      <c:h val="0.113600370241564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806-6F46-BD25-9F2A33C702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demografi!$F$68:$F$70</c:f>
              <c:strCache>
                <c:ptCount val="3"/>
                <c:pt idx="0">
                  <c:v>Bekar</c:v>
                </c:pt>
                <c:pt idx="1">
                  <c:v>Dul, eşinden ayrı yaşayan ya da boşanmış</c:v>
                </c:pt>
                <c:pt idx="2">
                  <c:v>Evli</c:v>
                </c:pt>
              </c:strCache>
            </c:strRef>
          </c:cat>
          <c:val>
            <c:numRef>
              <c:f>demografi!$H$68:$H$70</c:f>
              <c:numCache>
                <c:formatCode>General</c:formatCode>
                <c:ptCount val="3"/>
                <c:pt idx="0">
                  <c:v>27</c:v>
                </c:pt>
                <c:pt idx="1">
                  <c:v>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06-6F46-BD25-9F2A33C70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1741807"/>
        <c:axId val="981743455"/>
      </c:barChart>
      <c:catAx>
        <c:axId val="981741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81743455"/>
        <c:crosses val="autoZero"/>
        <c:auto val="1"/>
        <c:lblAlgn val="ctr"/>
        <c:lblOffset val="100"/>
        <c:noMultiLvlLbl val="0"/>
      </c:catAx>
      <c:valAx>
        <c:axId val="981743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81741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sontest!$B$34</c:f>
              <c:strCache>
                <c:ptCount val="1"/>
                <c:pt idx="0">
                  <c:v>Tamamen yeterli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sontest!$A$35:$A$38</c:f>
              <c:strCache>
                <c:ptCount val="4"/>
                <c:pt idx="0">
                  <c:v>KOSGEB</c:v>
                </c:pt>
                <c:pt idx="1">
                  <c:v>ORAN</c:v>
                </c:pt>
                <c:pt idx="2">
                  <c:v>Talas Belediyesi</c:v>
                </c:pt>
                <c:pt idx="3">
                  <c:v>Genel Toplam</c:v>
                </c:pt>
              </c:strCache>
            </c:strRef>
          </c:cat>
          <c:val>
            <c:numRef>
              <c:f>sontest!$B$35:$B$38</c:f>
              <c:numCache>
                <c:formatCode>0%</c:formatCode>
                <c:ptCount val="4"/>
                <c:pt idx="0">
                  <c:v>0.7142857142857143</c:v>
                </c:pt>
                <c:pt idx="1">
                  <c:v>0.42592592592592593</c:v>
                </c:pt>
                <c:pt idx="2">
                  <c:v>0.48717948717948717</c:v>
                </c:pt>
                <c:pt idx="3">
                  <c:v>0.48648648648648651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BE-9C4D-AFA0-EA38570667D8}"/>
            </c:ext>
          </c:extLst>
        </c:ser>
        <c:ser>
          <c:idx val="1"/>
          <c:order val="1"/>
          <c:tx>
            <c:strRef>
              <c:f>sontest!$C$34</c:f>
              <c:strCache>
                <c:ptCount val="1"/>
                <c:pt idx="0">
                  <c:v>Kısmen yeterli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sontest!$A$35:$A$38</c:f>
              <c:strCache>
                <c:ptCount val="4"/>
                <c:pt idx="0">
                  <c:v>KOSGEB</c:v>
                </c:pt>
                <c:pt idx="1">
                  <c:v>ORAN</c:v>
                </c:pt>
                <c:pt idx="2">
                  <c:v>Talas Belediyesi</c:v>
                </c:pt>
                <c:pt idx="3">
                  <c:v>Genel Toplam</c:v>
                </c:pt>
              </c:strCache>
            </c:strRef>
          </c:cat>
          <c:val>
            <c:numRef>
              <c:f>sontest!$C$35:$C$38</c:f>
              <c:numCache>
                <c:formatCode>0%</c:formatCode>
                <c:ptCount val="4"/>
                <c:pt idx="0">
                  <c:v>0.2857142857142857</c:v>
                </c:pt>
                <c:pt idx="1">
                  <c:v>0.53703703703703709</c:v>
                </c:pt>
                <c:pt idx="2">
                  <c:v>0.51282051282051277</c:v>
                </c:pt>
                <c:pt idx="3">
                  <c:v>0.50270270270270268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BE-9C4D-AFA0-EA38570667D8}"/>
            </c:ext>
          </c:extLst>
        </c:ser>
        <c:ser>
          <c:idx val="2"/>
          <c:order val="2"/>
          <c:tx>
            <c:strRef>
              <c:f>sontest!$D$34</c:f>
              <c:strCache>
                <c:ptCount val="1"/>
                <c:pt idx="0">
                  <c:v>Tamamen yetersiz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C3-2F47-A7D1-EDB34062E11A}"/>
                </c:ext>
              </c:extLst>
            </c:dLbl>
            <c:dLbl>
              <c:idx val="1"/>
              <c:layout>
                <c:manualLayout>
                  <c:x val="-4.1543443343641035E-17"/>
                  <c:y val="-2.77777777777777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BE-9C4D-AFA0-EA38570667D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C3-2F47-A7D1-EDB34062E11A}"/>
                </c:ext>
              </c:extLst>
            </c:dLbl>
            <c:dLbl>
              <c:idx val="3"/>
              <c:layout>
                <c:manualLayout>
                  <c:x val="-2.2660321776569229E-3"/>
                  <c:y val="-1.85185185185185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BE-9C4D-AFA0-EA38570667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sontest!$A$35:$A$38</c:f>
              <c:strCache>
                <c:ptCount val="4"/>
                <c:pt idx="0">
                  <c:v>KOSGEB</c:v>
                </c:pt>
                <c:pt idx="1">
                  <c:v>ORAN</c:v>
                </c:pt>
                <c:pt idx="2">
                  <c:v>Talas Belediyesi</c:v>
                </c:pt>
                <c:pt idx="3">
                  <c:v>Genel Toplam</c:v>
                </c:pt>
              </c:strCache>
            </c:strRef>
          </c:cat>
          <c:val>
            <c:numRef>
              <c:f>sontest!$D$35:$D$38</c:f>
              <c:numCache>
                <c:formatCode>0%</c:formatCode>
                <c:ptCount val="4"/>
                <c:pt idx="0">
                  <c:v>0</c:v>
                </c:pt>
                <c:pt idx="1">
                  <c:v>3.7037037037037035E-2</c:v>
                </c:pt>
                <c:pt idx="2">
                  <c:v>0</c:v>
                </c:pt>
                <c:pt idx="3">
                  <c:v>1.0810810810810811E-2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BE-9C4D-AFA0-EA38570667D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37426367"/>
        <c:axId val="1419134319"/>
      </c:barChart>
      <c:catAx>
        <c:axId val="1937426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tr-TR"/>
          </a:p>
        </c:txPr>
        <c:crossAx val="1419134319"/>
        <c:crosses val="autoZero"/>
        <c:auto val="1"/>
        <c:lblAlgn val="ctr"/>
        <c:lblOffset val="100"/>
        <c:noMultiLvlLbl val="0"/>
      </c:catAx>
      <c:valAx>
        <c:axId val="1419134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tr-TR"/>
          </a:p>
        </c:txPr>
        <c:crossAx val="1937426367"/>
        <c:crosses val="autoZero"/>
        <c:crossBetween val="between"/>
        <c:majorUnit val="0.2"/>
        <c:min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Avenir Book" panose="02000503020000020003" pitchFamily="2" charset="0"/>
        </a:defRPr>
      </a:pPr>
      <a:endParaRPr lang="tr-T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sontest!$B$20</c:f>
              <c:strCache>
                <c:ptCount val="1"/>
                <c:pt idx="0">
                  <c:v>Evet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sontest!$A$21:$A$24</c:f>
              <c:strCache>
                <c:ptCount val="4"/>
                <c:pt idx="0">
                  <c:v>KOSGEB</c:v>
                </c:pt>
                <c:pt idx="1">
                  <c:v>ORAN</c:v>
                </c:pt>
                <c:pt idx="2">
                  <c:v>Talas Belediyesi</c:v>
                </c:pt>
                <c:pt idx="3">
                  <c:v>Genel Toplam</c:v>
                </c:pt>
              </c:strCache>
            </c:strRef>
          </c:cat>
          <c:val>
            <c:numRef>
              <c:f>sontest!$B$21:$B$24</c:f>
              <c:numCache>
                <c:formatCode>0%</c:formatCode>
                <c:ptCount val="4"/>
                <c:pt idx="0">
                  <c:v>0.6428571428571429</c:v>
                </c:pt>
                <c:pt idx="1">
                  <c:v>0.33333333333333331</c:v>
                </c:pt>
                <c:pt idx="2">
                  <c:v>0.81415929203539827</c:v>
                </c:pt>
                <c:pt idx="3">
                  <c:v>0.6629213483146067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8-4141-92F4-3A61EC9F41C6}"/>
            </c:ext>
          </c:extLst>
        </c:ser>
        <c:ser>
          <c:idx val="1"/>
          <c:order val="1"/>
          <c:tx>
            <c:strRef>
              <c:f>sontest!$C$20</c:f>
              <c:strCache>
                <c:ptCount val="1"/>
                <c:pt idx="0">
                  <c:v>Şimdilik düşünmüyorum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sontest!$A$21:$A$24</c:f>
              <c:strCache>
                <c:ptCount val="4"/>
                <c:pt idx="0">
                  <c:v>KOSGEB</c:v>
                </c:pt>
                <c:pt idx="1">
                  <c:v>ORAN</c:v>
                </c:pt>
                <c:pt idx="2">
                  <c:v>Talas Belediyesi</c:v>
                </c:pt>
                <c:pt idx="3">
                  <c:v>Genel Toplam</c:v>
                </c:pt>
              </c:strCache>
            </c:strRef>
          </c:cat>
          <c:val>
            <c:numRef>
              <c:f>sontest!$C$21:$C$24</c:f>
              <c:numCache>
                <c:formatCode>0%</c:formatCode>
                <c:ptCount val="4"/>
                <c:pt idx="0">
                  <c:v>0.35714285714285715</c:v>
                </c:pt>
                <c:pt idx="1">
                  <c:v>0.66666666666666663</c:v>
                </c:pt>
                <c:pt idx="2">
                  <c:v>0.17699115044247787</c:v>
                </c:pt>
                <c:pt idx="3">
                  <c:v>0.33146067415730335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78-4141-92F4-3A61EC9F41C6}"/>
            </c:ext>
          </c:extLst>
        </c:ser>
        <c:ser>
          <c:idx val="2"/>
          <c:order val="2"/>
          <c:tx>
            <c:strRef>
              <c:f>sontest!$D$20</c:f>
              <c:strCache>
                <c:ptCount val="1"/>
                <c:pt idx="0">
                  <c:v>Hayır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78-4141-92F4-3A61EC9F41C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78-4141-92F4-3A61EC9F41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sontest!$A$21:$A$24</c:f>
              <c:strCache>
                <c:ptCount val="4"/>
                <c:pt idx="0">
                  <c:v>KOSGEB</c:v>
                </c:pt>
                <c:pt idx="1">
                  <c:v>ORAN</c:v>
                </c:pt>
                <c:pt idx="2">
                  <c:v>Talas Belediyesi</c:v>
                </c:pt>
                <c:pt idx="3">
                  <c:v>Genel Toplam</c:v>
                </c:pt>
              </c:strCache>
            </c:strRef>
          </c:cat>
          <c:val>
            <c:numRef>
              <c:f>sontest!$D$21:$D$24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8.8495575221238937E-3</c:v>
                </c:pt>
                <c:pt idx="3">
                  <c:v>5.6179775280898875E-3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78-4141-92F4-3A61EC9F41C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98642479"/>
        <c:axId val="1898876383"/>
      </c:barChart>
      <c:catAx>
        <c:axId val="1898642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tr-TR"/>
          </a:p>
        </c:txPr>
        <c:crossAx val="1898876383"/>
        <c:crosses val="autoZero"/>
        <c:auto val="1"/>
        <c:lblAlgn val="ctr"/>
        <c:lblOffset val="100"/>
        <c:noMultiLvlLbl val="0"/>
      </c:catAx>
      <c:valAx>
        <c:axId val="189887638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tr-TR"/>
          </a:p>
        </c:txPr>
        <c:crossAx val="1898642479"/>
        <c:crosses val="autoZero"/>
        <c:crossBetween val="between"/>
        <c:majorUnit val="0.2"/>
        <c:min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venir Book" panose="02000503020000020003" pitchFamily="2" charset="0"/>
        </a:defRPr>
      </a:pPr>
      <a:endParaRPr lang="tr-T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89140174609376"/>
          <c:y val="5.0925925925925923E-2"/>
          <c:w val="0.73095890791428864"/>
          <c:h val="0.8101038555525387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sontest!$B$49</c:f>
              <c:strCache>
                <c:ptCount val="1"/>
                <c:pt idx="0">
                  <c:v>Hayır, girişimci olmaya kararlıyım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sontest!$A$50:$A$53</c:f>
              <c:strCache>
                <c:ptCount val="4"/>
                <c:pt idx="0">
                  <c:v>KOSGEB</c:v>
                </c:pt>
                <c:pt idx="1">
                  <c:v>ORAN</c:v>
                </c:pt>
                <c:pt idx="2">
                  <c:v>Talas Belediyesi</c:v>
                </c:pt>
                <c:pt idx="3">
                  <c:v>Genel Toplam</c:v>
                </c:pt>
              </c:strCache>
            </c:strRef>
          </c:cat>
          <c:val>
            <c:numRef>
              <c:f>sontest!$B$50:$B$53</c:f>
              <c:numCache>
                <c:formatCode>0%</c:formatCode>
                <c:ptCount val="4"/>
                <c:pt idx="0">
                  <c:v>0.8571428571428571</c:v>
                </c:pt>
                <c:pt idx="1">
                  <c:v>0.77777777777777779</c:v>
                </c:pt>
                <c:pt idx="2">
                  <c:v>0.81415929203539827</c:v>
                </c:pt>
                <c:pt idx="3">
                  <c:v>0.81168831168831168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3-E54E-8FD9-CE6C706C0931}"/>
            </c:ext>
          </c:extLst>
        </c:ser>
        <c:ser>
          <c:idx val="1"/>
          <c:order val="1"/>
          <c:tx>
            <c:strRef>
              <c:f>sontest!$C$49</c:f>
              <c:strCache>
                <c:ptCount val="1"/>
                <c:pt idx="0">
                  <c:v>Evet, girişimci olma konusunda beklemedeyim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sontest!$A$50:$A$53</c:f>
              <c:strCache>
                <c:ptCount val="4"/>
                <c:pt idx="0">
                  <c:v>KOSGEB</c:v>
                </c:pt>
                <c:pt idx="1">
                  <c:v>ORAN</c:v>
                </c:pt>
                <c:pt idx="2">
                  <c:v>Talas Belediyesi</c:v>
                </c:pt>
                <c:pt idx="3">
                  <c:v>Genel Toplam</c:v>
                </c:pt>
              </c:strCache>
            </c:strRef>
          </c:cat>
          <c:val>
            <c:numRef>
              <c:f>sontest!$C$50:$C$53</c:f>
              <c:numCache>
                <c:formatCode>0%</c:formatCode>
                <c:ptCount val="4"/>
                <c:pt idx="0">
                  <c:v>0.14285714285714285</c:v>
                </c:pt>
                <c:pt idx="1">
                  <c:v>0.22222222222222221</c:v>
                </c:pt>
                <c:pt idx="2">
                  <c:v>0.18584070796460178</c:v>
                </c:pt>
                <c:pt idx="3">
                  <c:v>0.18831168831168832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D3-E54E-8FD9-CE6C706C09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7"/>
        <c:overlap val="100"/>
        <c:axId val="1408760879"/>
        <c:axId val="1931199039"/>
      </c:barChart>
      <c:catAx>
        <c:axId val="1408760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tr-TR"/>
          </a:p>
        </c:txPr>
        <c:crossAx val="1931199039"/>
        <c:crosses val="autoZero"/>
        <c:auto val="1"/>
        <c:lblAlgn val="ctr"/>
        <c:lblOffset val="100"/>
        <c:noMultiLvlLbl val="0"/>
      </c:catAx>
      <c:valAx>
        <c:axId val="1931199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tr-TR"/>
          </a:p>
        </c:txPr>
        <c:crossAx val="1408760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venir Book" panose="02000503020000020003" pitchFamily="2" charset="0"/>
        </a:defRPr>
      </a:pPr>
      <a:endParaRPr lang="tr-T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400352733686066E-2"/>
          <c:y val="0"/>
          <c:w val="0.98059964726631388"/>
          <c:h val="0.567064829396325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son_girişimcilik!$K$8</c:f>
              <c:strCache>
                <c:ptCount val="1"/>
                <c:pt idx="0">
                  <c:v>Diğer hizmet faaliyetleri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D7-0F45-BE82-061FD8D969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son_girişimcilik!$L$7:$S$7</c:f>
              <c:strCache>
                <c:ptCount val="8"/>
                <c:pt idx="0">
                  <c:v>DİĞER HİZMET FAALİYETLERİ</c:v>
                </c:pt>
                <c:pt idx="1">
                  <c:v>GAYRİMENKUL FAALİYETLERİ</c:v>
                </c:pt>
                <c:pt idx="2">
                  <c:v>İMALAT</c:v>
                </c:pt>
                <c:pt idx="3">
                  <c:v>İNŞAAT</c:v>
                </c:pt>
                <c:pt idx="4">
                  <c:v>KONAKLAMA VE YİYECEK HİZMETİ FAALİYETLERİ</c:v>
                </c:pt>
                <c:pt idx="5">
                  <c:v>MESLEKİ, BİLİMSEL VE TEKNİK FAALİYETLER</c:v>
                </c:pt>
                <c:pt idx="6">
                  <c:v>TARIM, ORMANCILIK VE BALIKÇILIK</c:v>
                </c:pt>
                <c:pt idx="7">
                  <c:v>TOPTAN VE PERAKENDE TİCARET</c:v>
                </c:pt>
              </c:strCache>
            </c:strRef>
          </c:cat>
          <c:val>
            <c:numRef>
              <c:f>son_girişimcilik!$L$8:$S$8</c:f>
              <c:numCache>
                <c:formatCode>General</c:formatCode>
                <c:ptCount val="8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D7-0F45-BE82-061FD8D969F5}"/>
            </c:ext>
          </c:extLst>
        </c:ser>
        <c:ser>
          <c:idx val="1"/>
          <c:order val="1"/>
          <c:tx>
            <c:strRef>
              <c:f>son_girişimcilik!$K$9</c:f>
              <c:strCache>
                <c:ptCount val="1"/>
                <c:pt idx="0">
                  <c:v>Gayrimenkul faaliyetler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son_girişimcilik!$L$7:$S$7</c:f>
              <c:strCache>
                <c:ptCount val="8"/>
                <c:pt idx="0">
                  <c:v>DİĞER HİZMET FAALİYETLERİ</c:v>
                </c:pt>
                <c:pt idx="1">
                  <c:v>GAYRİMENKUL FAALİYETLERİ</c:v>
                </c:pt>
                <c:pt idx="2">
                  <c:v>İMALAT</c:v>
                </c:pt>
                <c:pt idx="3">
                  <c:v>İNŞAAT</c:v>
                </c:pt>
                <c:pt idx="4">
                  <c:v>KONAKLAMA VE YİYECEK HİZMETİ FAALİYETLERİ</c:v>
                </c:pt>
                <c:pt idx="5">
                  <c:v>MESLEKİ, BİLİMSEL VE TEKNİK FAALİYETLER</c:v>
                </c:pt>
                <c:pt idx="6">
                  <c:v>TARIM, ORMANCILIK VE BALIKÇILIK</c:v>
                </c:pt>
                <c:pt idx="7">
                  <c:v>TOPTAN VE PERAKENDE TİCARET</c:v>
                </c:pt>
              </c:strCache>
            </c:strRef>
          </c:cat>
          <c:val>
            <c:numRef>
              <c:f>son_girişimcilik!$L$9:$S$9</c:f>
              <c:numCache>
                <c:formatCode>General</c:formatCode>
                <c:ptCount val="8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D7-0F45-BE82-061FD8D969F5}"/>
            </c:ext>
          </c:extLst>
        </c:ser>
        <c:ser>
          <c:idx val="2"/>
          <c:order val="2"/>
          <c:tx>
            <c:strRef>
              <c:f>son_girişimcilik!$K$10</c:f>
              <c:strCache>
                <c:ptCount val="1"/>
                <c:pt idx="0">
                  <c:v>Diğer imalatlar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son_girişimcilik!$L$7:$S$7</c:f>
              <c:strCache>
                <c:ptCount val="8"/>
                <c:pt idx="0">
                  <c:v>DİĞER HİZMET FAALİYETLERİ</c:v>
                </c:pt>
                <c:pt idx="1">
                  <c:v>GAYRİMENKUL FAALİYETLERİ</c:v>
                </c:pt>
                <c:pt idx="2">
                  <c:v>İMALAT</c:v>
                </c:pt>
                <c:pt idx="3">
                  <c:v>İNŞAAT</c:v>
                </c:pt>
                <c:pt idx="4">
                  <c:v>KONAKLAMA VE YİYECEK HİZMETİ FAALİYETLERİ</c:v>
                </c:pt>
                <c:pt idx="5">
                  <c:v>MESLEKİ, BİLİMSEL VE TEKNİK FAALİYETLER</c:v>
                </c:pt>
                <c:pt idx="6">
                  <c:v>TARIM, ORMANCILIK VE BALIKÇILIK</c:v>
                </c:pt>
                <c:pt idx="7">
                  <c:v>TOPTAN VE PERAKENDE TİCARET</c:v>
                </c:pt>
              </c:strCache>
            </c:strRef>
          </c:cat>
          <c:val>
            <c:numRef>
              <c:f>son_girişimcilik!$L$10:$S$10</c:f>
              <c:numCache>
                <c:formatCode>General</c:formatCode>
                <c:ptCount val="8"/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D7-0F45-BE82-061FD8D969F5}"/>
            </c:ext>
          </c:extLst>
        </c:ser>
        <c:ser>
          <c:idx val="3"/>
          <c:order val="3"/>
          <c:tx>
            <c:strRef>
              <c:f>son_girişimcilik!$K$11</c:f>
              <c:strCache>
                <c:ptCount val="1"/>
                <c:pt idx="0">
                  <c:v>Gıda ürünlerinin imalatı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.11684303350970014"/>
                  <c:y val="-1.80180180180180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Avenir Book" panose="02000503020000020003" pitchFamily="2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D7-0F45-BE82-061FD8D969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son_girişimcilik!$L$7:$S$7</c:f>
              <c:strCache>
                <c:ptCount val="8"/>
                <c:pt idx="0">
                  <c:v>DİĞER HİZMET FAALİYETLERİ</c:v>
                </c:pt>
                <c:pt idx="1">
                  <c:v>GAYRİMENKUL FAALİYETLERİ</c:v>
                </c:pt>
                <c:pt idx="2">
                  <c:v>İMALAT</c:v>
                </c:pt>
                <c:pt idx="3">
                  <c:v>İNŞAAT</c:v>
                </c:pt>
                <c:pt idx="4">
                  <c:v>KONAKLAMA VE YİYECEK HİZMETİ FAALİYETLERİ</c:v>
                </c:pt>
                <c:pt idx="5">
                  <c:v>MESLEKİ, BİLİMSEL VE TEKNİK FAALİYETLER</c:v>
                </c:pt>
                <c:pt idx="6">
                  <c:v>TARIM, ORMANCILIK VE BALIKÇILIK</c:v>
                </c:pt>
                <c:pt idx="7">
                  <c:v>TOPTAN VE PERAKENDE TİCARET</c:v>
                </c:pt>
              </c:strCache>
            </c:strRef>
          </c:cat>
          <c:val>
            <c:numRef>
              <c:f>son_girişimcilik!$L$11:$S$11</c:f>
              <c:numCache>
                <c:formatCode>General</c:formatCode>
                <c:ptCount val="8"/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D7-0F45-BE82-061FD8D969F5}"/>
            </c:ext>
          </c:extLst>
        </c:ser>
        <c:ser>
          <c:idx val="4"/>
          <c:order val="4"/>
          <c:tx>
            <c:strRef>
              <c:f>son_girişimcilik!$K$12</c:f>
              <c:strCache>
                <c:ptCount val="1"/>
                <c:pt idx="0">
                  <c:v>Giyim eşyalarının imalatı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.14770723104056438"/>
                  <c:y val="3.603603603603603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nir Book" panose="02000503020000020003" pitchFamily="2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24250440917107"/>
                      <c:h val="9.93873873873873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8D7-0F45-BE82-061FD8D969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son_girişimcilik!$L$7:$S$7</c:f>
              <c:strCache>
                <c:ptCount val="8"/>
                <c:pt idx="0">
                  <c:v>DİĞER HİZMET FAALİYETLERİ</c:v>
                </c:pt>
                <c:pt idx="1">
                  <c:v>GAYRİMENKUL FAALİYETLERİ</c:v>
                </c:pt>
                <c:pt idx="2">
                  <c:v>İMALAT</c:v>
                </c:pt>
                <c:pt idx="3">
                  <c:v>İNŞAAT</c:v>
                </c:pt>
                <c:pt idx="4">
                  <c:v>KONAKLAMA VE YİYECEK HİZMETİ FAALİYETLERİ</c:v>
                </c:pt>
                <c:pt idx="5">
                  <c:v>MESLEKİ, BİLİMSEL VE TEKNİK FAALİYETLER</c:v>
                </c:pt>
                <c:pt idx="6">
                  <c:v>TARIM, ORMANCILIK VE BALIKÇILIK</c:v>
                </c:pt>
                <c:pt idx="7">
                  <c:v>TOPTAN VE PERAKENDE TİCARET</c:v>
                </c:pt>
              </c:strCache>
            </c:strRef>
          </c:cat>
          <c:val>
            <c:numRef>
              <c:f>son_girişimcilik!$L$12:$S$12</c:f>
              <c:numCache>
                <c:formatCode>General</c:formatCode>
                <c:ptCount val="8"/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D7-0F45-BE82-061FD8D969F5}"/>
            </c:ext>
          </c:extLst>
        </c:ser>
        <c:ser>
          <c:idx val="5"/>
          <c:order val="5"/>
          <c:tx>
            <c:strRef>
              <c:f>son_girişimcilik!$K$13</c:f>
              <c:strCache>
                <c:ptCount val="1"/>
                <c:pt idx="0">
                  <c:v>Kayıtlı medyanın basılması ve çoğaltılması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son_girişimcilik!$L$7:$S$7</c:f>
              <c:strCache>
                <c:ptCount val="8"/>
                <c:pt idx="0">
                  <c:v>DİĞER HİZMET FAALİYETLERİ</c:v>
                </c:pt>
                <c:pt idx="1">
                  <c:v>GAYRİMENKUL FAALİYETLERİ</c:v>
                </c:pt>
                <c:pt idx="2">
                  <c:v>İMALAT</c:v>
                </c:pt>
                <c:pt idx="3">
                  <c:v>İNŞAAT</c:v>
                </c:pt>
                <c:pt idx="4">
                  <c:v>KONAKLAMA VE YİYECEK HİZMETİ FAALİYETLERİ</c:v>
                </c:pt>
                <c:pt idx="5">
                  <c:v>MESLEKİ, BİLİMSEL VE TEKNİK FAALİYETLER</c:v>
                </c:pt>
                <c:pt idx="6">
                  <c:v>TARIM, ORMANCILIK VE BALIKÇILIK</c:v>
                </c:pt>
                <c:pt idx="7">
                  <c:v>TOPTAN VE PERAKENDE TİCARET</c:v>
                </c:pt>
              </c:strCache>
            </c:strRef>
          </c:cat>
          <c:val>
            <c:numRef>
              <c:f>son_girişimcilik!$L$13:$S$13</c:f>
              <c:numCache>
                <c:formatCode>General</c:formatCode>
                <c:ptCount val="8"/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8D7-0F45-BE82-061FD8D969F5}"/>
            </c:ext>
          </c:extLst>
        </c:ser>
        <c:ser>
          <c:idx val="6"/>
          <c:order val="6"/>
          <c:tx>
            <c:strRef>
              <c:f>son_girişimcilik!$K$14</c:f>
              <c:strCache>
                <c:ptCount val="1"/>
                <c:pt idx="0">
                  <c:v>Mobilya imalatı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0.13668430335097004"/>
                  <c:y val="-7.5675675675675735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17460317460317"/>
                      <c:h val="5.50990990990991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48D7-0F45-BE82-061FD8D969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son_girişimcilik!$L$7:$S$7</c:f>
              <c:strCache>
                <c:ptCount val="8"/>
                <c:pt idx="0">
                  <c:v>DİĞER HİZMET FAALİYETLERİ</c:v>
                </c:pt>
                <c:pt idx="1">
                  <c:v>GAYRİMENKUL FAALİYETLERİ</c:v>
                </c:pt>
                <c:pt idx="2">
                  <c:v>İMALAT</c:v>
                </c:pt>
                <c:pt idx="3">
                  <c:v>İNŞAAT</c:v>
                </c:pt>
                <c:pt idx="4">
                  <c:v>KONAKLAMA VE YİYECEK HİZMETİ FAALİYETLERİ</c:v>
                </c:pt>
                <c:pt idx="5">
                  <c:v>MESLEKİ, BİLİMSEL VE TEKNİK FAALİYETLER</c:v>
                </c:pt>
                <c:pt idx="6">
                  <c:v>TARIM, ORMANCILIK VE BALIKÇILIK</c:v>
                </c:pt>
                <c:pt idx="7">
                  <c:v>TOPTAN VE PERAKENDE TİCARET</c:v>
                </c:pt>
              </c:strCache>
            </c:strRef>
          </c:cat>
          <c:val>
            <c:numRef>
              <c:f>son_girişimcilik!$L$14:$S$14</c:f>
              <c:numCache>
                <c:formatCode>General</c:formatCode>
                <c:ptCount val="8"/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8D7-0F45-BE82-061FD8D969F5}"/>
            </c:ext>
          </c:extLst>
        </c:ser>
        <c:ser>
          <c:idx val="7"/>
          <c:order val="7"/>
          <c:tx>
            <c:strRef>
              <c:f>son_girişimcilik!$K$15</c:f>
              <c:strCache>
                <c:ptCount val="1"/>
                <c:pt idx="0">
                  <c:v>Bina inşaatı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son_girişimcilik!$L$7:$S$7</c:f>
              <c:strCache>
                <c:ptCount val="8"/>
                <c:pt idx="0">
                  <c:v>DİĞER HİZMET FAALİYETLERİ</c:v>
                </c:pt>
                <c:pt idx="1">
                  <c:v>GAYRİMENKUL FAALİYETLERİ</c:v>
                </c:pt>
                <c:pt idx="2">
                  <c:v>İMALAT</c:v>
                </c:pt>
                <c:pt idx="3">
                  <c:v>İNŞAAT</c:v>
                </c:pt>
                <c:pt idx="4">
                  <c:v>KONAKLAMA VE YİYECEK HİZMETİ FAALİYETLERİ</c:v>
                </c:pt>
                <c:pt idx="5">
                  <c:v>MESLEKİ, BİLİMSEL VE TEKNİK FAALİYETLER</c:v>
                </c:pt>
                <c:pt idx="6">
                  <c:v>TARIM, ORMANCILIK VE BALIKÇILIK</c:v>
                </c:pt>
                <c:pt idx="7">
                  <c:v>TOPTAN VE PERAKENDE TİCARET</c:v>
                </c:pt>
              </c:strCache>
            </c:strRef>
          </c:cat>
          <c:val>
            <c:numRef>
              <c:f>son_girişimcilik!$L$15:$S$15</c:f>
              <c:numCache>
                <c:formatCode>General</c:formatCode>
                <c:ptCount val="8"/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8D7-0F45-BE82-061FD8D969F5}"/>
            </c:ext>
          </c:extLst>
        </c:ser>
        <c:ser>
          <c:idx val="8"/>
          <c:order val="8"/>
          <c:tx>
            <c:strRef>
              <c:f>son_girişimcilik!$K$16</c:f>
              <c:strCache>
                <c:ptCount val="1"/>
                <c:pt idx="0">
                  <c:v>Yiyecek ve içecek hizmeti faaliyetleri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son_girişimcilik!$L$7:$S$7</c:f>
              <c:strCache>
                <c:ptCount val="8"/>
                <c:pt idx="0">
                  <c:v>DİĞER HİZMET FAALİYETLERİ</c:v>
                </c:pt>
                <c:pt idx="1">
                  <c:v>GAYRİMENKUL FAALİYETLERİ</c:v>
                </c:pt>
                <c:pt idx="2">
                  <c:v>İMALAT</c:v>
                </c:pt>
                <c:pt idx="3">
                  <c:v>İNŞAAT</c:v>
                </c:pt>
                <c:pt idx="4">
                  <c:v>KONAKLAMA VE YİYECEK HİZMETİ FAALİYETLERİ</c:v>
                </c:pt>
                <c:pt idx="5">
                  <c:v>MESLEKİ, BİLİMSEL VE TEKNİK FAALİYETLER</c:v>
                </c:pt>
                <c:pt idx="6">
                  <c:v>TARIM, ORMANCILIK VE BALIKÇILIK</c:v>
                </c:pt>
                <c:pt idx="7">
                  <c:v>TOPTAN VE PERAKENDE TİCARET</c:v>
                </c:pt>
              </c:strCache>
            </c:strRef>
          </c:cat>
          <c:val>
            <c:numRef>
              <c:f>son_girişimcilik!$L$16:$S$16</c:f>
              <c:numCache>
                <c:formatCode>General</c:formatCode>
                <c:ptCount val="8"/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8D7-0F45-BE82-061FD8D969F5}"/>
            </c:ext>
          </c:extLst>
        </c:ser>
        <c:ser>
          <c:idx val="9"/>
          <c:order val="9"/>
          <c:tx>
            <c:strRef>
              <c:f>son_girişimcilik!$K$17</c:f>
              <c:strCache>
                <c:ptCount val="1"/>
                <c:pt idx="0">
                  <c:v>Diğer mesleki, bilimsel ve teknik faaliyetler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nir Book" panose="02000503020000020003" pitchFamily="2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98024552486493"/>
                      <c:h val="0.122054054054054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48D7-0F45-BE82-061FD8D969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son_girişimcilik!$L$7:$S$7</c:f>
              <c:strCache>
                <c:ptCount val="8"/>
                <c:pt idx="0">
                  <c:v>DİĞER HİZMET FAALİYETLERİ</c:v>
                </c:pt>
                <c:pt idx="1">
                  <c:v>GAYRİMENKUL FAALİYETLERİ</c:v>
                </c:pt>
                <c:pt idx="2">
                  <c:v>İMALAT</c:v>
                </c:pt>
                <c:pt idx="3">
                  <c:v>İNŞAAT</c:v>
                </c:pt>
                <c:pt idx="4">
                  <c:v>KONAKLAMA VE YİYECEK HİZMETİ FAALİYETLERİ</c:v>
                </c:pt>
                <c:pt idx="5">
                  <c:v>MESLEKİ, BİLİMSEL VE TEKNİK FAALİYETLER</c:v>
                </c:pt>
                <c:pt idx="6">
                  <c:v>TARIM, ORMANCILIK VE BALIKÇILIK</c:v>
                </c:pt>
                <c:pt idx="7">
                  <c:v>TOPTAN VE PERAKENDE TİCARET</c:v>
                </c:pt>
              </c:strCache>
            </c:strRef>
          </c:cat>
          <c:val>
            <c:numRef>
              <c:f>son_girişimcilik!$L$17:$S$17</c:f>
              <c:numCache>
                <c:formatCode>General</c:formatCode>
                <c:ptCount val="8"/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8D7-0F45-BE82-061FD8D969F5}"/>
            </c:ext>
          </c:extLst>
        </c:ser>
        <c:ser>
          <c:idx val="10"/>
          <c:order val="10"/>
          <c:tx>
            <c:strRef>
              <c:f>son_girişimcilik!$K$18</c:f>
              <c:strCache>
                <c:ptCount val="1"/>
                <c:pt idx="0">
                  <c:v>Hukuk ve muhasebe faaliyetleri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son_girişimcilik!$L$7:$S$7</c:f>
              <c:strCache>
                <c:ptCount val="8"/>
                <c:pt idx="0">
                  <c:v>DİĞER HİZMET FAALİYETLERİ</c:v>
                </c:pt>
                <c:pt idx="1">
                  <c:v>GAYRİMENKUL FAALİYETLERİ</c:v>
                </c:pt>
                <c:pt idx="2">
                  <c:v>İMALAT</c:v>
                </c:pt>
                <c:pt idx="3">
                  <c:v>İNŞAAT</c:v>
                </c:pt>
                <c:pt idx="4">
                  <c:v>KONAKLAMA VE YİYECEK HİZMETİ FAALİYETLERİ</c:v>
                </c:pt>
                <c:pt idx="5">
                  <c:v>MESLEKİ, BİLİMSEL VE TEKNİK FAALİYETLER</c:v>
                </c:pt>
                <c:pt idx="6">
                  <c:v>TARIM, ORMANCILIK VE BALIKÇILIK</c:v>
                </c:pt>
                <c:pt idx="7">
                  <c:v>TOPTAN VE PERAKENDE TİCARET</c:v>
                </c:pt>
              </c:strCache>
            </c:strRef>
          </c:cat>
          <c:val>
            <c:numRef>
              <c:f>son_girişimcilik!$L$18:$S$18</c:f>
              <c:numCache>
                <c:formatCode>General</c:formatCode>
                <c:ptCount val="8"/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8D7-0F45-BE82-061FD8D969F5}"/>
            </c:ext>
          </c:extLst>
        </c:ser>
        <c:ser>
          <c:idx val="11"/>
          <c:order val="11"/>
          <c:tx>
            <c:strRef>
              <c:f>son_girişimcilik!$K$19</c:f>
              <c:strCache>
                <c:ptCount val="1"/>
                <c:pt idx="0">
                  <c:v>Reklamcılık ve piyasa araştırması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son_girişimcilik!$L$7:$S$7</c:f>
              <c:strCache>
                <c:ptCount val="8"/>
                <c:pt idx="0">
                  <c:v>DİĞER HİZMET FAALİYETLERİ</c:v>
                </c:pt>
                <c:pt idx="1">
                  <c:v>GAYRİMENKUL FAALİYETLERİ</c:v>
                </c:pt>
                <c:pt idx="2">
                  <c:v>İMALAT</c:v>
                </c:pt>
                <c:pt idx="3">
                  <c:v>İNŞAAT</c:v>
                </c:pt>
                <c:pt idx="4">
                  <c:v>KONAKLAMA VE YİYECEK HİZMETİ FAALİYETLERİ</c:v>
                </c:pt>
                <c:pt idx="5">
                  <c:v>MESLEKİ, BİLİMSEL VE TEKNİK FAALİYETLER</c:v>
                </c:pt>
                <c:pt idx="6">
                  <c:v>TARIM, ORMANCILIK VE BALIKÇILIK</c:v>
                </c:pt>
                <c:pt idx="7">
                  <c:v>TOPTAN VE PERAKENDE TİCARET</c:v>
                </c:pt>
              </c:strCache>
            </c:strRef>
          </c:cat>
          <c:val>
            <c:numRef>
              <c:f>son_girişimcilik!$L$19:$S$19</c:f>
              <c:numCache>
                <c:formatCode>General</c:formatCode>
                <c:ptCount val="8"/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8D7-0F45-BE82-061FD8D969F5}"/>
            </c:ext>
          </c:extLst>
        </c:ser>
        <c:ser>
          <c:idx val="12"/>
          <c:order val="12"/>
          <c:tx>
            <c:strRef>
              <c:f>son_girişimcilik!$K$20</c:f>
              <c:strCache>
                <c:ptCount val="1"/>
                <c:pt idx="0">
                  <c:v>Bitkisel ve hayvansal üretim ile avcılık ve ilgili hizmet faaliyetler</c:v>
                </c:pt>
              </c:strCache>
            </c:strRef>
          </c:tx>
          <c:spPr>
            <a:solidFill>
              <a:srgbClr val="C4E2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son_girişimcilik!$L$7:$S$7</c:f>
              <c:strCache>
                <c:ptCount val="8"/>
                <c:pt idx="0">
                  <c:v>DİĞER HİZMET FAALİYETLERİ</c:v>
                </c:pt>
                <c:pt idx="1">
                  <c:v>GAYRİMENKUL FAALİYETLERİ</c:v>
                </c:pt>
                <c:pt idx="2">
                  <c:v>İMALAT</c:v>
                </c:pt>
                <c:pt idx="3">
                  <c:v>İNŞAAT</c:v>
                </c:pt>
                <c:pt idx="4">
                  <c:v>KONAKLAMA VE YİYECEK HİZMETİ FAALİYETLERİ</c:v>
                </c:pt>
                <c:pt idx="5">
                  <c:v>MESLEKİ, BİLİMSEL VE TEKNİK FAALİYETLER</c:v>
                </c:pt>
                <c:pt idx="6">
                  <c:v>TARIM, ORMANCILIK VE BALIKÇILIK</c:v>
                </c:pt>
                <c:pt idx="7">
                  <c:v>TOPTAN VE PERAKENDE TİCARET</c:v>
                </c:pt>
              </c:strCache>
            </c:strRef>
          </c:cat>
          <c:val>
            <c:numRef>
              <c:f>son_girişimcilik!$L$20:$S$20</c:f>
              <c:numCache>
                <c:formatCode>General</c:formatCode>
                <c:ptCount val="8"/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8D7-0F45-BE82-061FD8D969F5}"/>
            </c:ext>
          </c:extLst>
        </c:ser>
        <c:ser>
          <c:idx val="13"/>
          <c:order val="13"/>
          <c:tx>
            <c:strRef>
              <c:f>son_girişimcilik!$K$21</c:f>
              <c:strCache>
                <c:ptCount val="1"/>
                <c:pt idx="0">
                  <c:v>Perakende Ticaret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son_girişimcilik!$L$7:$S$7</c:f>
              <c:strCache>
                <c:ptCount val="8"/>
                <c:pt idx="0">
                  <c:v>DİĞER HİZMET FAALİYETLERİ</c:v>
                </c:pt>
                <c:pt idx="1">
                  <c:v>GAYRİMENKUL FAALİYETLERİ</c:v>
                </c:pt>
                <c:pt idx="2">
                  <c:v>İMALAT</c:v>
                </c:pt>
                <c:pt idx="3">
                  <c:v>İNŞAAT</c:v>
                </c:pt>
                <c:pt idx="4">
                  <c:v>KONAKLAMA VE YİYECEK HİZMETİ FAALİYETLERİ</c:v>
                </c:pt>
                <c:pt idx="5">
                  <c:v>MESLEKİ, BİLİMSEL VE TEKNİK FAALİYETLER</c:v>
                </c:pt>
                <c:pt idx="6">
                  <c:v>TARIM, ORMANCILIK VE BALIKÇILIK</c:v>
                </c:pt>
                <c:pt idx="7">
                  <c:v>TOPTAN VE PERAKENDE TİCARET</c:v>
                </c:pt>
              </c:strCache>
            </c:strRef>
          </c:cat>
          <c:val>
            <c:numRef>
              <c:f>son_girişimcilik!$L$21:$S$21</c:f>
              <c:numCache>
                <c:formatCode>General</c:formatCode>
                <c:ptCount val="8"/>
                <c:pt idx="7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8D7-0F45-BE82-061FD8D969F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95238432"/>
        <c:axId val="1195240080"/>
      </c:barChart>
      <c:catAx>
        <c:axId val="119523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algn="just"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tr-TR"/>
          </a:p>
        </c:txPr>
        <c:crossAx val="1195240080"/>
        <c:crosses val="autoZero"/>
        <c:auto val="1"/>
        <c:lblAlgn val="ctr"/>
        <c:lblOffset val="100"/>
        <c:noMultiLvlLbl val="0"/>
      </c:catAx>
      <c:valAx>
        <c:axId val="1195240080"/>
        <c:scaling>
          <c:orientation val="minMax"/>
          <c:max val="40"/>
        </c:scaling>
        <c:delete val="1"/>
        <c:axPos val="l"/>
        <c:numFmt formatCode="General" sourceLinked="1"/>
        <c:majorTickMark val="none"/>
        <c:minorTickMark val="none"/>
        <c:tickLblPos val="nextTo"/>
        <c:crossAx val="119523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venir Book" panose="02000503020000020003" pitchFamily="2" charset="0"/>
        </a:defRPr>
      </a:pPr>
      <a:endParaRPr lang="tr-T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56674682478361"/>
          <c:y val="7.4049141703130261E-2"/>
          <c:w val="0.85546598341873914"/>
          <c:h val="0.76152783998600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'ön vs son'!$A$3</c:f>
              <c:strCache>
                <c:ptCount val="1"/>
                <c:pt idx="0">
                  <c:v>Sontest | Evet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'ön vs son'!$B$2:$C$2</c:f>
              <c:strCache>
                <c:ptCount val="2"/>
                <c:pt idx="0">
                  <c:v>Öntest | Evet</c:v>
                </c:pt>
                <c:pt idx="1">
                  <c:v>Öntest | Hayır</c:v>
                </c:pt>
              </c:strCache>
            </c:strRef>
          </c:cat>
          <c:val>
            <c:numRef>
              <c:f>'ön vs son'!$B$3:$C$3</c:f>
              <c:numCache>
                <c:formatCode>General</c:formatCode>
                <c:ptCount val="2"/>
                <c:pt idx="0">
                  <c:v>108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FB-2242-8E0D-F8CB80177A0C}"/>
            </c:ext>
          </c:extLst>
        </c:ser>
        <c:ser>
          <c:idx val="1"/>
          <c:order val="1"/>
          <c:tx>
            <c:strRef>
              <c:f>'ön vs son'!$A$4</c:f>
              <c:strCache>
                <c:ptCount val="1"/>
                <c:pt idx="0">
                  <c:v>Sontest | Şimdilik düşünmüyorum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'ön vs son'!$B$2:$C$2</c:f>
              <c:strCache>
                <c:ptCount val="2"/>
                <c:pt idx="0">
                  <c:v>Öntest | Evet</c:v>
                </c:pt>
                <c:pt idx="1">
                  <c:v>Öntest | Hayır</c:v>
                </c:pt>
              </c:strCache>
            </c:strRef>
          </c:cat>
          <c:val>
            <c:numRef>
              <c:f>'ön vs son'!$B$4:$C$4</c:f>
              <c:numCache>
                <c:formatCode>General</c:formatCode>
                <c:ptCount val="2"/>
                <c:pt idx="0">
                  <c:v>46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FB-2242-8E0D-F8CB80177A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424870655"/>
        <c:axId val="1414398239"/>
      </c:barChart>
      <c:catAx>
        <c:axId val="1424870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tr-TR"/>
          </a:p>
        </c:txPr>
        <c:crossAx val="1414398239"/>
        <c:crosses val="autoZero"/>
        <c:auto val="0"/>
        <c:lblAlgn val="ctr"/>
        <c:lblOffset val="100"/>
        <c:noMultiLvlLbl val="0"/>
      </c:catAx>
      <c:valAx>
        <c:axId val="1414398239"/>
        <c:scaling>
          <c:orientation val="minMax"/>
          <c:max val="1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tr-TR"/>
          </a:p>
        </c:txPr>
        <c:crossAx val="1424870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venir Book" panose="02000503020000020003" pitchFamily="2" charset="0"/>
        </a:defRPr>
      </a:pPr>
      <a:endParaRPr lang="tr-TR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02299017370953"/>
          <c:y val="0.21456239560963969"/>
          <c:w val="0.7640936731885225"/>
          <c:h val="0.5673645772444382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E3-8745-887B-BFBB91442DCC}"/>
              </c:ext>
            </c:extLst>
          </c:dPt>
          <c:dPt>
            <c:idx val="1"/>
            <c:bubble3D val="0"/>
            <c:spPr>
              <a:solidFill>
                <a:schemeClr val="accent6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E3-8745-887B-BFBB91442DCC}"/>
              </c:ext>
            </c:extLst>
          </c:dPt>
          <c:dPt>
            <c:idx val="2"/>
            <c:bubble3D val="0"/>
            <c:spPr>
              <a:solidFill>
                <a:schemeClr val="accent6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E3-8745-887B-BFBB91442DCC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E3-8745-887B-BFBB91442DCC}"/>
              </c:ext>
            </c:extLst>
          </c:dPt>
          <c:dLbls>
            <c:dLbl>
              <c:idx val="0"/>
              <c:layout>
                <c:manualLayout>
                  <c:x val="-2.7436386241193655E-2"/>
                  <c:y val="-0.2140663326175137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424975825390248"/>
                      <c:h val="0.133272727272727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7E3-8745-887B-BFBB91442DCC}"/>
                </c:ext>
              </c:extLst>
            </c:dLbl>
            <c:dLbl>
              <c:idx val="1"/>
              <c:layout>
                <c:manualLayout>
                  <c:x val="0.17910926923608231"/>
                  <c:y val="7.4613218802195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189473684210526"/>
                      <c:h val="0.133272727272727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7E3-8745-887B-BFBB91442DCC}"/>
                </c:ext>
              </c:extLst>
            </c:dLbl>
            <c:dLbl>
              <c:idx val="2"/>
              <c:layout>
                <c:manualLayout>
                  <c:x val="-7.2555601602431272E-3"/>
                  <c:y val="0.1381371987592460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E3-8745-887B-BFBB91442DCC}"/>
                </c:ext>
              </c:extLst>
            </c:dLbl>
            <c:dLbl>
              <c:idx val="3"/>
              <c:layout>
                <c:manualLayout>
                  <c:x val="1.8203343003177226E-2"/>
                  <c:y val="-2.446003340491529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7719298245614"/>
                      <c:h val="0.133272727272727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7E3-8745-887B-BFBB91442D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girişimcilik!$A$124:$A$127</c:f>
              <c:strCache>
                <c:ptCount val="4"/>
                <c:pt idx="0">
                  <c:v>6 ay içerisinde</c:v>
                </c:pt>
                <c:pt idx="1">
                  <c:v>1 sene içerisinde</c:v>
                </c:pt>
                <c:pt idx="2">
                  <c:v>2 sene içerisinde</c:v>
                </c:pt>
                <c:pt idx="3">
                  <c:v>Emin değilim</c:v>
                </c:pt>
              </c:strCache>
            </c:strRef>
          </c:cat>
          <c:val>
            <c:numRef>
              <c:f>girişimcilik!$B$124:$B$127</c:f>
              <c:numCache>
                <c:formatCode>General</c:formatCode>
                <c:ptCount val="4"/>
                <c:pt idx="0">
                  <c:v>60</c:v>
                </c:pt>
                <c:pt idx="1">
                  <c:v>46</c:v>
                </c:pt>
                <c:pt idx="2">
                  <c:v>15</c:v>
                </c:pt>
                <c:pt idx="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E3-8745-887B-BFBB91442D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Avenir Book" panose="02000503020000020003" pitchFamily="2" charset="0"/>
        </a:defRPr>
      </a:pPr>
      <a:endParaRPr lang="tr-T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66960523672492"/>
          <c:y val="0.22544553294921968"/>
          <c:w val="0.63552686847920503"/>
          <c:h val="0.5723165624933920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6F-104C-9BA4-09C834A869BA}"/>
              </c:ext>
            </c:extLst>
          </c:dPt>
          <c:dPt>
            <c:idx val="1"/>
            <c:bubble3D val="0"/>
            <c:spPr>
              <a:solidFill>
                <a:srgbClr val="D37B8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6F-104C-9BA4-09C834A869BA}"/>
              </c:ext>
            </c:extLst>
          </c:dPt>
          <c:dPt>
            <c:idx val="2"/>
            <c:bubble3D val="0"/>
            <c:spPr>
              <a:solidFill>
                <a:srgbClr val="E79D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6F-104C-9BA4-09C834A869BA}"/>
              </c:ext>
            </c:extLst>
          </c:dPt>
          <c:dLbls>
            <c:dLbl>
              <c:idx val="0"/>
              <c:layout>
                <c:manualLayout>
                  <c:x val="-4.0497014613421659E-2"/>
                  <c:y val="-0.154679756917713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37207480091384"/>
                      <c:h val="0.177704125971737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D6F-104C-9BA4-09C834A869BA}"/>
                </c:ext>
              </c:extLst>
            </c:dLbl>
            <c:dLbl>
              <c:idx val="1"/>
              <c:layout>
                <c:manualLayout>
                  <c:x val="0.11205410888160121"/>
                  <c:y val="6.59984227166396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57712912981867"/>
                      <c:h val="0.111396616280790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D6F-104C-9BA4-09C834A869BA}"/>
                </c:ext>
              </c:extLst>
            </c:dLbl>
            <c:dLbl>
              <c:idx val="2"/>
              <c:layout>
                <c:manualLayout>
                  <c:x val="3.1697248145239623E-2"/>
                  <c:y val="-0.131522250737932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416939521462694"/>
                      <c:h val="0.111396616280790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D6F-104C-9BA4-09C834A869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'ön vs son'!$A$35:$A$37</c:f>
              <c:strCache>
                <c:ptCount val="3"/>
                <c:pt idx="0">
                  <c:v>6 ay içerisinde</c:v>
                </c:pt>
                <c:pt idx="1">
                  <c:v>1 sene içerisinde</c:v>
                </c:pt>
                <c:pt idx="2">
                  <c:v>2 sene içerisinde</c:v>
                </c:pt>
              </c:strCache>
            </c:strRef>
          </c:cat>
          <c:val>
            <c:numRef>
              <c:f>'ön vs son'!$C$35:$C$37</c:f>
              <c:numCache>
                <c:formatCode>General</c:formatCode>
                <c:ptCount val="3"/>
                <c:pt idx="0">
                  <c:v>49</c:v>
                </c:pt>
                <c:pt idx="1">
                  <c:v>48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6F-104C-9BA4-09C834A869B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80956431067966"/>
          <c:y val="0.23068289191123839"/>
          <c:w val="0.66616216658038863"/>
          <c:h val="0.5380495822301688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89-994E-A490-F5C37C603865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89-994E-A490-F5C37C603865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89-994E-A490-F5C37C603865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289-994E-A490-F5C37C603865}"/>
              </c:ext>
            </c:extLst>
          </c:dPt>
          <c:dLbls>
            <c:dLbl>
              <c:idx val="0"/>
              <c:layout>
                <c:manualLayout>
                  <c:x val="0.24636068238629794"/>
                  <c:y val="-0.1704994771935273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86583968401405"/>
                      <c:h val="0.108455591067490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289-994E-A490-F5C37C603865}"/>
                </c:ext>
              </c:extLst>
            </c:dLbl>
            <c:dLbl>
              <c:idx val="1"/>
              <c:layout>
                <c:manualLayout>
                  <c:x val="7.5065434421070956E-2"/>
                  <c:y val="0.299999999999999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257912644141975"/>
                      <c:h val="0.216060606060606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289-994E-A490-F5C37C603865}"/>
                </c:ext>
              </c:extLst>
            </c:dLbl>
            <c:dLbl>
              <c:idx val="2"/>
              <c:layout>
                <c:manualLayout>
                  <c:x val="-0.11990269052192011"/>
                  <c:y val="0.256541013935802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53478612387334"/>
                      <c:h val="0.174666666666666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289-994E-A490-F5C37C603865}"/>
                </c:ext>
              </c:extLst>
            </c:dLbl>
            <c:dLbl>
              <c:idx val="3"/>
              <c:layout>
                <c:manualLayout>
                  <c:x val="-0.12885413740634161"/>
                  <c:y val="-0.204545573848723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080079730128128"/>
                      <c:h val="0.180666666666666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289-994E-A490-F5C37C6038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girişimcilik!$A$243:$A$246</c:f>
              <c:strCache>
                <c:ptCount val="4"/>
                <c:pt idx="0">
                  <c:v>Kredi</c:v>
                </c:pt>
                <c:pt idx="1">
                  <c:v>KOSGEB, Devlet Desteği, Teşvik</c:v>
                </c:pt>
                <c:pt idx="2">
                  <c:v>Kişisel/aileden gelen sermaye</c:v>
                </c:pt>
                <c:pt idx="3">
                  <c:v>Diğer (Melek Yatırımcı, gayrimenkul satışı vb)</c:v>
                </c:pt>
              </c:strCache>
            </c:strRef>
          </c:cat>
          <c:val>
            <c:numRef>
              <c:f>girişimcilik!$B$243:$B$246</c:f>
              <c:numCache>
                <c:formatCode>General</c:formatCode>
                <c:ptCount val="4"/>
                <c:pt idx="0">
                  <c:v>24</c:v>
                </c:pt>
                <c:pt idx="1">
                  <c:v>94</c:v>
                </c:pt>
                <c:pt idx="2">
                  <c:v>82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89-994E-A490-F5C37C6038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venir Book" panose="02000503020000020003" pitchFamily="2" charset="0"/>
        </a:defRPr>
      </a:pPr>
      <a:endParaRPr lang="tr-T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39868716621487"/>
          <c:y val="0.18889860876924647"/>
          <c:w val="0.64306273384706836"/>
          <c:h val="0.57910290116239138"/>
        </c:manualLayout>
      </c:layout>
      <c:doughnutChart>
        <c:varyColors val="1"/>
        <c:ser>
          <c:idx val="0"/>
          <c:order val="0"/>
          <c:tx>
            <c:strRef>
              <c:f>'ön vs son'!$C$9</c:f>
              <c:strCache>
                <c:ptCount val="1"/>
                <c:pt idx="0">
                  <c:v>Son-test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19-5249-9D6C-343DDE7ED1BF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19-5249-9D6C-343DDE7ED1BF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19-5249-9D6C-343DDE7ED1BF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19-5249-9D6C-343DDE7ED1BF}"/>
              </c:ext>
            </c:extLst>
          </c:dPt>
          <c:dLbls>
            <c:dLbl>
              <c:idx val="0"/>
              <c:layout>
                <c:manualLayout>
                  <c:x val="0.27427538027914239"/>
                  <c:y val="-0.145876390793489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855027355052137"/>
                      <c:h val="7.75797863384079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C19-5249-9D6C-343DDE7ED1BF}"/>
                </c:ext>
              </c:extLst>
            </c:dLbl>
            <c:dLbl>
              <c:idx val="1"/>
              <c:layout>
                <c:manualLayout>
                  <c:x val="0.13437645758089917"/>
                  <c:y val="0.192291778103746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571579560400123"/>
                      <c:h val="0.179030276165556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C19-5249-9D6C-343DDE7ED1BF}"/>
                </c:ext>
              </c:extLst>
            </c:dLbl>
            <c:dLbl>
              <c:idx val="2"/>
              <c:layout>
                <c:manualLayout>
                  <c:x val="-0.14726201626431995"/>
                  <c:y val="0.437629433433656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49337596970347"/>
                      <c:h val="0.178367201068647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C19-5249-9D6C-343DDE7ED1BF}"/>
                </c:ext>
              </c:extLst>
            </c:dLbl>
            <c:dLbl>
              <c:idx val="3"/>
              <c:layout>
                <c:manualLayout>
                  <c:x val="-9.2038669575958288E-3"/>
                  <c:y val="-0.169084149711914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007828359911491"/>
                      <c:h val="0.106092015505515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C19-5249-9D6C-343DDE7ED1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'ön vs son'!$A$10:$A$13</c:f>
              <c:strCache>
                <c:ptCount val="4"/>
                <c:pt idx="0">
                  <c:v>Kredi</c:v>
                </c:pt>
                <c:pt idx="1">
                  <c:v>KOSGEB, Devlet Desteği, Teşvik</c:v>
                </c:pt>
                <c:pt idx="2">
                  <c:v>Kişisel/aileden gelen sermaye</c:v>
                </c:pt>
                <c:pt idx="3">
                  <c:v>Diğer (Melek Yatırımcı, gayrimenkul satışı vb)</c:v>
                </c:pt>
              </c:strCache>
            </c:strRef>
          </c:cat>
          <c:val>
            <c:numRef>
              <c:f>'ön vs son'!$C$10:$C$13</c:f>
              <c:numCache>
                <c:formatCode>General</c:formatCode>
                <c:ptCount val="4"/>
                <c:pt idx="0">
                  <c:v>32</c:v>
                </c:pt>
                <c:pt idx="1">
                  <c:v>134</c:v>
                </c:pt>
                <c:pt idx="2">
                  <c:v>63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19-5249-9D6C-343DDE7ED1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FF-1844-8307-097E9B778F4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FF-1844-8307-097E9B778F4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FF-1844-8307-097E9B778F4B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FF-1844-8307-097E9B778F4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4FF-1844-8307-097E9B778F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'takip sonuçları'!$H$26:$H$30</c:f>
              <c:strCache>
                <c:ptCount val="5"/>
                <c:pt idx="0">
                  <c:v>Ailevi Sebep/Sorunlar</c:v>
                </c:pt>
                <c:pt idx="1">
                  <c:v>Finansman Eksikliği/Yeterizliği</c:v>
                </c:pt>
                <c:pt idx="2">
                  <c:v>Türkiye'nin Konjonktürü</c:v>
                </c:pt>
                <c:pt idx="3">
                  <c:v>Henüz İş Fikri Geliştirememe</c:v>
                </c:pt>
                <c:pt idx="4">
                  <c:v>Bürokratik Sıkıntılar</c:v>
                </c:pt>
              </c:strCache>
            </c:strRef>
          </c:cat>
          <c:val>
            <c:numRef>
              <c:f>'takip sonuçları'!$J$26:$J$30</c:f>
              <c:numCache>
                <c:formatCode>0%</c:formatCode>
                <c:ptCount val="5"/>
                <c:pt idx="0">
                  <c:v>0.24074074074074073</c:v>
                </c:pt>
                <c:pt idx="1">
                  <c:v>0.54629629629629628</c:v>
                </c:pt>
                <c:pt idx="2">
                  <c:v>0.29629629629629628</c:v>
                </c:pt>
                <c:pt idx="3">
                  <c:v>9.2592592592592587E-2</c:v>
                </c:pt>
                <c:pt idx="4">
                  <c:v>0.10185185185185185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4FF-1844-8307-097E9B778F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3"/>
        <c:axId val="235306128"/>
        <c:axId val="235526592"/>
      </c:barChart>
      <c:catAx>
        <c:axId val="235306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35526592"/>
        <c:crosses val="autoZero"/>
        <c:auto val="1"/>
        <c:lblAlgn val="ctr"/>
        <c:lblOffset val="100"/>
        <c:noMultiLvlLbl val="0"/>
      </c:catAx>
      <c:valAx>
        <c:axId val="235526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3530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5845104754001"/>
          <c:y val="0.20695060176301494"/>
          <c:w val="0.72562151122315044"/>
          <c:h val="0.71173250402523214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1E-D74A-A086-8289E2876C5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41E-D74A-A086-8289E2876C5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41E-D74A-A086-8289E2876C5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41E-D74A-A086-8289E2876C55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41E-D74A-A086-8289E2876C55}"/>
              </c:ext>
            </c:extLst>
          </c:dPt>
          <c:dLbls>
            <c:dLbl>
              <c:idx val="0"/>
              <c:layout>
                <c:manualLayout>
                  <c:x val="-3.8077100431801012E-3"/>
                  <c:y val="-0.1514548916679532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51780779039486"/>
                      <c:h val="0.119439775910364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41E-D74A-A086-8289E2876C55}"/>
                </c:ext>
              </c:extLst>
            </c:dLbl>
            <c:dLbl>
              <c:idx val="1"/>
              <c:layout>
                <c:manualLayout>
                  <c:x val="0.18848179704725579"/>
                  <c:y val="-0.12698412698412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7154753131462"/>
                      <c:h val="0.119439775910364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41E-D74A-A086-8289E2876C55}"/>
                </c:ext>
              </c:extLst>
            </c:dLbl>
            <c:dLbl>
              <c:idx val="2"/>
              <c:layout>
                <c:manualLayout>
                  <c:x val="1.8510567744558424E-2"/>
                  <c:y val="0.2733508807711368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19238230128401"/>
                      <c:h val="0.126816732011709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41E-D74A-A086-8289E2876C55}"/>
                </c:ext>
              </c:extLst>
            </c:dLbl>
            <c:dLbl>
              <c:idx val="3"/>
              <c:layout>
                <c:manualLayout>
                  <c:x val="-0.19022674763397293"/>
                  <c:y val="0.1538363199801459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32551783357484"/>
                      <c:h val="0.126816732011709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41E-D74A-A086-8289E2876C55}"/>
                </c:ext>
              </c:extLst>
            </c:dLbl>
            <c:dLbl>
              <c:idx val="4"/>
              <c:layout>
                <c:manualLayout>
                  <c:x val="-0.21513561743967177"/>
                  <c:y val="-8.590102707749766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47925757449469"/>
                      <c:h val="0.16425770308123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41E-D74A-A086-8289E2876C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demografi!$E$2:$E$6</c:f>
              <c:strCache>
                <c:ptCount val="5"/>
                <c:pt idx="0">
                  <c:v>1950-1959</c:v>
                </c:pt>
                <c:pt idx="1">
                  <c:v>1960-1969</c:v>
                </c:pt>
                <c:pt idx="2">
                  <c:v>1970-1979</c:v>
                </c:pt>
                <c:pt idx="3">
                  <c:v>1980-1989</c:v>
                </c:pt>
                <c:pt idx="4">
                  <c:v>1990-1999</c:v>
                </c:pt>
              </c:strCache>
            </c:strRef>
          </c:cat>
          <c:val>
            <c:numRef>
              <c:f>demografi!$F$2:$F$6</c:f>
              <c:numCache>
                <c:formatCode>General</c:formatCode>
                <c:ptCount val="5"/>
                <c:pt idx="0">
                  <c:v>1</c:v>
                </c:pt>
                <c:pt idx="1">
                  <c:v>27</c:v>
                </c:pt>
                <c:pt idx="2">
                  <c:v>54</c:v>
                </c:pt>
                <c:pt idx="3">
                  <c:v>55</c:v>
                </c:pt>
                <c:pt idx="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41E-D74A-A086-8289E2876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bg2"/>
      </a:solidFill>
      <a:round/>
    </a:ln>
    <a:effectLst/>
  </c:spPr>
  <c:txPr>
    <a:bodyPr/>
    <a:lstStyle/>
    <a:p>
      <a:pPr>
        <a:defRPr sz="1000">
          <a:latin typeface="Avenir Book" panose="02000503020000020003" pitchFamily="2" charset="0"/>
        </a:defRPr>
      </a:pPr>
      <a:endParaRPr lang="tr-T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C2-9D4B-9E93-9361A3ED5E3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2C2-9D4B-9E93-9361A3ED5E3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2C2-9D4B-9E93-9361A3ED5E3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2C2-9D4B-9E93-9361A3ED5E3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2C2-9D4B-9E93-9361A3ED5E3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2C2-9D4B-9E93-9361A3ED5E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'takip sonuçları'!$E$7:$E$12</c:f>
              <c:strCache>
                <c:ptCount val="6"/>
                <c:pt idx="0">
                  <c:v>Ailevi Sebep/Sorunlar</c:v>
                </c:pt>
                <c:pt idx="1">
                  <c:v>Finansman Eksikliği/Yeterizliği</c:v>
                </c:pt>
                <c:pt idx="2">
                  <c:v>Bilgi Eksikliği</c:v>
                </c:pt>
                <c:pt idx="3">
                  <c:v>Personel Yeterizliği</c:v>
                </c:pt>
                <c:pt idx="4">
                  <c:v>Bürokratik Sıkıntılar</c:v>
                </c:pt>
                <c:pt idx="5">
                  <c:v>Devletten Geç Ödeme Gelmesi</c:v>
                </c:pt>
              </c:strCache>
            </c:strRef>
          </c:cat>
          <c:val>
            <c:numRef>
              <c:f>'takip sonuçları'!$G$7:$G$12</c:f>
              <c:numCache>
                <c:formatCode>0%</c:formatCode>
                <c:ptCount val="6"/>
                <c:pt idx="0">
                  <c:v>0.2857142857142857</c:v>
                </c:pt>
                <c:pt idx="1">
                  <c:v>0.21428571428571427</c:v>
                </c:pt>
                <c:pt idx="2">
                  <c:v>0.21428571428571427</c:v>
                </c:pt>
                <c:pt idx="3">
                  <c:v>7.1428571428571425E-2</c:v>
                </c:pt>
                <c:pt idx="4">
                  <c:v>0.2857142857142857</c:v>
                </c:pt>
                <c:pt idx="5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2C2-9D4B-9E93-9361A3ED5E3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3"/>
        <c:axId val="239922288"/>
        <c:axId val="239923936"/>
      </c:barChart>
      <c:catAx>
        <c:axId val="239922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tr-TR"/>
          </a:p>
        </c:txPr>
        <c:crossAx val="239923936"/>
        <c:crosses val="autoZero"/>
        <c:auto val="1"/>
        <c:lblAlgn val="ctr"/>
        <c:lblOffset val="100"/>
        <c:noMultiLvlLbl val="0"/>
      </c:catAx>
      <c:valAx>
        <c:axId val="239923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tr-TR"/>
          </a:p>
        </c:txPr>
        <c:crossAx val="23992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venir Book" panose="02000503020000020003" pitchFamily="2" charset="0"/>
        </a:defRPr>
      </a:pPr>
      <a:endParaRPr lang="tr-T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4E-504D-AA56-4230B93D3C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4E-504D-AA56-4230B93D3C0A}"/>
              </c:ext>
            </c:extLst>
          </c:dPt>
          <c:dPt>
            <c:idx val="2"/>
            <c:bubble3D val="0"/>
            <c:spPr>
              <a:solidFill>
                <a:schemeClr val="accent2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4E-504D-AA56-4230B93D3C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'takip sonuçları'!$B$39:$B$41</c:f>
              <c:strCache>
                <c:ptCount val="3"/>
                <c:pt idx="0">
                  <c:v>6 Ay</c:v>
                </c:pt>
                <c:pt idx="1">
                  <c:v>1 Yıl </c:v>
                </c:pt>
                <c:pt idx="2">
                  <c:v>2 Yıl</c:v>
                </c:pt>
              </c:strCache>
            </c:strRef>
          </c:cat>
          <c:val>
            <c:numRef>
              <c:f>'takip sonuçları'!$C$39:$C$41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4E-504D-AA56-4230B93D3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Avenir Book" panose="02000503020000020003" pitchFamily="2" charset="0"/>
        </a:defRPr>
      </a:pPr>
      <a:endParaRPr lang="tr-T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'takip sonuçları'!$H$80</c:f>
              <c:strCache>
                <c:ptCount val="1"/>
                <c:pt idx="0">
                  <c:v>Diğer hizmet faaliyetleri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'takip sonuçları'!$I$79:$M$79</c:f>
              <c:strCache>
                <c:ptCount val="5"/>
                <c:pt idx="0">
                  <c:v>DİĞER HİZMET FAALİYETLERİ</c:v>
                </c:pt>
                <c:pt idx="1">
                  <c:v>İMALAT</c:v>
                </c:pt>
                <c:pt idx="2">
                  <c:v>MESLEKİ, BİLİMSEL VE TEKNİK FAALİYETLER</c:v>
                </c:pt>
                <c:pt idx="3">
                  <c:v>TARIM, ORMANCILIK VE BALIKÇILIK</c:v>
                </c:pt>
                <c:pt idx="4">
                  <c:v>TOPTAN VE PERAKENDE TİCARET</c:v>
                </c:pt>
              </c:strCache>
            </c:strRef>
          </c:cat>
          <c:val>
            <c:numRef>
              <c:f>'takip sonuçları'!$I$80:$M$80</c:f>
              <c:numCache>
                <c:formatCode>General</c:formatCode>
                <c:ptCount val="5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47-5740-8E71-AD120DDCAD7E}"/>
            </c:ext>
          </c:extLst>
        </c:ser>
        <c:ser>
          <c:idx val="1"/>
          <c:order val="1"/>
          <c:tx>
            <c:strRef>
              <c:f>'takip sonuçları'!$H$81</c:f>
              <c:strCache>
                <c:ptCount val="1"/>
                <c:pt idx="0">
                  <c:v>Gıda ürünlerinin imalatı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9.7001763668430659E-3"/>
                  <c:y val="-1.06058219995227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nir Book" panose="02000503020000020003" pitchFamily="2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86067019400353"/>
                      <c:h val="0.163787878787878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D47-5740-8E71-AD120DDCAD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'takip sonuçları'!$I$79:$M$79</c:f>
              <c:strCache>
                <c:ptCount val="5"/>
                <c:pt idx="0">
                  <c:v>DİĞER HİZMET FAALİYETLERİ</c:v>
                </c:pt>
                <c:pt idx="1">
                  <c:v>İMALAT</c:v>
                </c:pt>
                <c:pt idx="2">
                  <c:v>MESLEKİ, BİLİMSEL VE TEKNİK FAALİYETLER</c:v>
                </c:pt>
                <c:pt idx="3">
                  <c:v>TARIM, ORMANCILIK VE BALIKÇILIK</c:v>
                </c:pt>
                <c:pt idx="4">
                  <c:v>TOPTAN VE PERAKENDE TİCARET</c:v>
                </c:pt>
              </c:strCache>
            </c:strRef>
          </c:cat>
          <c:val>
            <c:numRef>
              <c:f>'takip sonuçları'!$I$81:$M$81</c:f>
              <c:numCache>
                <c:formatCode>General</c:formatCode>
                <c:ptCount val="5"/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47-5740-8E71-AD120DDCAD7E}"/>
            </c:ext>
          </c:extLst>
        </c:ser>
        <c:ser>
          <c:idx val="2"/>
          <c:order val="2"/>
          <c:tx>
            <c:strRef>
              <c:f>'takip sonuçları'!$H$82</c:f>
              <c:strCache>
                <c:ptCount val="1"/>
                <c:pt idx="0">
                  <c:v>Mobilya imalatı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6.3944404676688146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47-5740-8E71-AD120DDCAD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'takip sonuçları'!$I$79:$M$79</c:f>
              <c:strCache>
                <c:ptCount val="5"/>
                <c:pt idx="0">
                  <c:v>DİĞER HİZMET FAALİYETLERİ</c:v>
                </c:pt>
                <c:pt idx="1">
                  <c:v>İMALAT</c:v>
                </c:pt>
                <c:pt idx="2">
                  <c:v>MESLEKİ, BİLİMSEL VE TEKNİK FAALİYETLER</c:v>
                </c:pt>
                <c:pt idx="3">
                  <c:v>TARIM, ORMANCILIK VE BALIKÇILIK</c:v>
                </c:pt>
                <c:pt idx="4">
                  <c:v>TOPTAN VE PERAKENDE TİCARET</c:v>
                </c:pt>
              </c:strCache>
            </c:strRef>
          </c:cat>
          <c:val>
            <c:numRef>
              <c:f>'takip sonuçları'!$I$82:$M$82</c:f>
              <c:numCache>
                <c:formatCode>General</c:formatCode>
                <c:ptCount val="5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47-5740-8E71-AD120DDCAD7E}"/>
            </c:ext>
          </c:extLst>
        </c:ser>
        <c:ser>
          <c:idx val="3"/>
          <c:order val="3"/>
          <c:tx>
            <c:strRef>
              <c:f>'takip sonuçları'!$H$83</c:f>
              <c:strCache>
                <c:ptCount val="1"/>
                <c:pt idx="0">
                  <c:v>Diğer mesleki, bilimsel ve teknik faaliyetler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'takip sonuçları'!$I$79:$M$79</c:f>
              <c:strCache>
                <c:ptCount val="5"/>
                <c:pt idx="0">
                  <c:v>DİĞER HİZMET FAALİYETLERİ</c:v>
                </c:pt>
                <c:pt idx="1">
                  <c:v>İMALAT</c:v>
                </c:pt>
                <c:pt idx="2">
                  <c:v>MESLEKİ, BİLİMSEL VE TEKNİK FAALİYETLER</c:v>
                </c:pt>
                <c:pt idx="3">
                  <c:v>TARIM, ORMANCILIK VE BALIKÇILIK</c:v>
                </c:pt>
                <c:pt idx="4">
                  <c:v>TOPTAN VE PERAKENDE TİCARET</c:v>
                </c:pt>
              </c:strCache>
            </c:strRef>
          </c:cat>
          <c:val>
            <c:numRef>
              <c:f>'takip sonuçları'!$I$83:$M$83</c:f>
              <c:numCache>
                <c:formatCode>General</c:formatCode>
                <c:ptCount val="5"/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47-5740-8E71-AD120DDCAD7E}"/>
            </c:ext>
          </c:extLst>
        </c:ser>
        <c:ser>
          <c:idx val="4"/>
          <c:order val="4"/>
          <c:tx>
            <c:strRef>
              <c:f>'takip sonuçları'!$H$84</c:f>
              <c:strCache>
                <c:ptCount val="1"/>
                <c:pt idx="0">
                  <c:v>Bitkisel ve hayvansal üretim ile avcılık ve ilgili hizmet faaliyetler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'takip sonuçları'!$I$79:$M$79</c:f>
              <c:strCache>
                <c:ptCount val="5"/>
                <c:pt idx="0">
                  <c:v>DİĞER HİZMET FAALİYETLERİ</c:v>
                </c:pt>
                <c:pt idx="1">
                  <c:v>İMALAT</c:v>
                </c:pt>
                <c:pt idx="2">
                  <c:v>MESLEKİ, BİLİMSEL VE TEKNİK FAALİYETLER</c:v>
                </c:pt>
                <c:pt idx="3">
                  <c:v>TARIM, ORMANCILIK VE BALIKÇILIK</c:v>
                </c:pt>
                <c:pt idx="4">
                  <c:v>TOPTAN VE PERAKENDE TİCARET</c:v>
                </c:pt>
              </c:strCache>
            </c:strRef>
          </c:cat>
          <c:val>
            <c:numRef>
              <c:f>'takip sonuçları'!$I$84:$M$84</c:f>
              <c:numCache>
                <c:formatCode>General</c:formatCode>
                <c:ptCount val="5"/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47-5740-8E71-AD120DDCAD7E}"/>
            </c:ext>
          </c:extLst>
        </c:ser>
        <c:ser>
          <c:idx val="5"/>
          <c:order val="5"/>
          <c:tx>
            <c:strRef>
              <c:f>'takip sonuçları'!$H$85</c:f>
              <c:strCache>
                <c:ptCount val="1"/>
                <c:pt idx="0">
                  <c:v>Perakende Ticaret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'takip sonuçları'!$I$79:$M$79</c:f>
              <c:strCache>
                <c:ptCount val="5"/>
                <c:pt idx="0">
                  <c:v>DİĞER HİZMET FAALİYETLERİ</c:v>
                </c:pt>
                <c:pt idx="1">
                  <c:v>İMALAT</c:v>
                </c:pt>
                <c:pt idx="2">
                  <c:v>MESLEKİ, BİLİMSEL VE TEKNİK FAALİYETLER</c:v>
                </c:pt>
                <c:pt idx="3">
                  <c:v>TARIM, ORMANCILIK VE BALIKÇILIK</c:v>
                </c:pt>
                <c:pt idx="4">
                  <c:v>TOPTAN VE PERAKENDE TİCARET</c:v>
                </c:pt>
              </c:strCache>
            </c:strRef>
          </c:cat>
          <c:val>
            <c:numRef>
              <c:f>'takip sonuçları'!$I$85:$M$85</c:f>
              <c:numCache>
                <c:formatCode>General</c:formatCode>
                <c:ptCount val="5"/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47-5740-8E71-AD120DDCAD7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9"/>
        <c:overlap val="100"/>
        <c:axId val="1209860304"/>
        <c:axId val="1165501552"/>
      </c:barChart>
      <c:catAx>
        <c:axId val="120986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tr-TR"/>
          </a:p>
        </c:txPr>
        <c:crossAx val="1165501552"/>
        <c:crosses val="autoZero"/>
        <c:auto val="1"/>
        <c:lblAlgn val="ctr"/>
        <c:lblOffset val="100"/>
        <c:noMultiLvlLbl val="0"/>
      </c:catAx>
      <c:valAx>
        <c:axId val="1165501552"/>
        <c:scaling>
          <c:orientation val="minMax"/>
          <c:max val="1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0986030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venir Book" panose="02000503020000020003" pitchFamily="2" charset="0"/>
        </a:defRPr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demografi!$E$87</c:f>
              <c:strCache>
                <c:ptCount val="1"/>
                <c:pt idx="0">
                  <c:v>İlkokul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C2-3043-9FA3-770A99F0007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C2-3043-9FA3-770A99F00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demografi!$D$95:$D$99</c:f>
              <c:strCache>
                <c:ptCount val="5"/>
                <c:pt idx="0">
                  <c:v>1950-1959</c:v>
                </c:pt>
                <c:pt idx="1">
                  <c:v>1960-1969</c:v>
                </c:pt>
                <c:pt idx="2">
                  <c:v>1970-1979</c:v>
                </c:pt>
                <c:pt idx="3">
                  <c:v>1980-1989</c:v>
                </c:pt>
                <c:pt idx="4">
                  <c:v>1990-1999</c:v>
                </c:pt>
              </c:strCache>
            </c:strRef>
          </c:cat>
          <c:val>
            <c:numRef>
              <c:f>demografi!$E$95:$E$99</c:f>
              <c:numCache>
                <c:formatCode>0%</c:formatCode>
                <c:ptCount val="5"/>
                <c:pt idx="0">
                  <c:v>0</c:v>
                </c:pt>
                <c:pt idx="1">
                  <c:v>5.0561797752808987E-2</c:v>
                </c:pt>
                <c:pt idx="2">
                  <c:v>8.98876404494382E-2</c:v>
                </c:pt>
                <c:pt idx="3">
                  <c:v>5.6179775280898875E-2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C2-3043-9FA3-770A99F00072}"/>
            </c:ext>
          </c:extLst>
        </c:ser>
        <c:ser>
          <c:idx val="1"/>
          <c:order val="1"/>
          <c:tx>
            <c:strRef>
              <c:f>demografi!$F$87</c:f>
              <c:strCache>
                <c:ptCount val="1"/>
                <c:pt idx="0">
                  <c:v>Lise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C2-3043-9FA3-770A99F00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demografi!$D$95:$D$99</c:f>
              <c:strCache>
                <c:ptCount val="5"/>
                <c:pt idx="0">
                  <c:v>1950-1959</c:v>
                </c:pt>
                <c:pt idx="1">
                  <c:v>1960-1969</c:v>
                </c:pt>
                <c:pt idx="2">
                  <c:v>1970-1979</c:v>
                </c:pt>
                <c:pt idx="3">
                  <c:v>1980-1989</c:v>
                </c:pt>
                <c:pt idx="4">
                  <c:v>1990-1999</c:v>
                </c:pt>
              </c:strCache>
            </c:strRef>
          </c:cat>
          <c:val>
            <c:numRef>
              <c:f>demografi!$F$95:$F$99</c:f>
              <c:numCache>
                <c:formatCode>0%</c:formatCode>
                <c:ptCount val="5"/>
                <c:pt idx="0">
                  <c:v>0</c:v>
                </c:pt>
                <c:pt idx="1">
                  <c:v>6.1797752808988762E-2</c:v>
                </c:pt>
                <c:pt idx="2">
                  <c:v>0.14606741573033707</c:v>
                </c:pt>
                <c:pt idx="3">
                  <c:v>0.10674157303370786</c:v>
                </c:pt>
                <c:pt idx="4">
                  <c:v>7.3033707865168537E-2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C2-3043-9FA3-770A99F00072}"/>
            </c:ext>
          </c:extLst>
        </c:ser>
        <c:ser>
          <c:idx val="2"/>
          <c:order val="2"/>
          <c:tx>
            <c:strRef>
              <c:f>demografi!$G$87</c:f>
              <c:strCache>
                <c:ptCount val="1"/>
                <c:pt idx="0">
                  <c:v>Üniversite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demografi!$D$95:$D$99</c:f>
              <c:strCache>
                <c:ptCount val="5"/>
                <c:pt idx="0">
                  <c:v>1950-1959</c:v>
                </c:pt>
                <c:pt idx="1">
                  <c:v>1960-1969</c:v>
                </c:pt>
                <c:pt idx="2">
                  <c:v>1970-1979</c:v>
                </c:pt>
                <c:pt idx="3">
                  <c:v>1980-1989</c:v>
                </c:pt>
                <c:pt idx="4">
                  <c:v>1990-1999</c:v>
                </c:pt>
              </c:strCache>
            </c:strRef>
          </c:cat>
          <c:val>
            <c:numRef>
              <c:f>demografi!$G$95:$G$99</c:f>
              <c:numCache>
                <c:formatCode>0%</c:formatCode>
                <c:ptCount val="5"/>
                <c:pt idx="0">
                  <c:v>5.6179775280898875E-3</c:v>
                </c:pt>
                <c:pt idx="1">
                  <c:v>3.9325842696629212E-2</c:v>
                </c:pt>
                <c:pt idx="2">
                  <c:v>6.741573033707865E-2</c:v>
                </c:pt>
                <c:pt idx="3">
                  <c:v>0.1404494382022472</c:v>
                </c:pt>
                <c:pt idx="4">
                  <c:v>0.16292134831460675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FC2-3043-9FA3-770A99F00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4462639"/>
        <c:axId val="1757584239"/>
      </c:barChart>
      <c:catAx>
        <c:axId val="1724462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tr-TR"/>
          </a:p>
        </c:txPr>
        <c:crossAx val="1757584239"/>
        <c:crosses val="autoZero"/>
        <c:auto val="1"/>
        <c:lblAlgn val="ctr"/>
        <c:lblOffset val="100"/>
        <c:noMultiLvlLbl val="0"/>
      </c:catAx>
      <c:valAx>
        <c:axId val="175758423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24462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Avenir Book" panose="02000503020000020003" pitchFamily="2" charset="0"/>
        </a:defRPr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78462547950735"/>
          <c:y val="6.1162079510703363E-2"/>
          <c:w val="0.60871062992125979"/>
          <c:h val="0.784494245911568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durum!$E$21</c:f>
              <c:strCache>
                <c:ptCount val="1"/>
                <c:pt idx="0">
                  <c:v>İlkokul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durum!$F$20:$J$20</c:f>
              <c:strCache>
                <c:ptCount val="5"/>
                <c:pt idx="0">
                  <c:v>Birinin yanında çalışıyor</c:v>
                </c:pt>
                <c:pt idx="1">
                  <c:v>Emekli</c:v>
                </c:pt>
                <c:pt idx="2">
                  <c:v>Ev hanımı</c:v>
                </c:pt>
                <c:pt idx="3">
                  <c:v>Kendi işi</c:v>
                </c:pt>
                <c:pt idx="4">
                  <c:v>Öğrenci</c:v>
                </c:pt>
              </c:strCache>
            </c:strRef>
          </c:cat>
          <c:val>
            <c:numRef>
              <c:f>durum!$F$21:$J$21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22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6F-884C-9929-789C29080E5A}"/>
            </c:ext>
          </c:extLst>
        </c:ser>
        <c:ser>
          <c:idx val="1"/>
          <c:order val="1"/>
          <c:tx>
            <c:strRef>
              <c:f>durum!$E$22</c:f>
              <c:strCache>
                <c:ptCount val="1"/>
                <c:pt idx="0">
                  <c:v>Lise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durum!$F$20:$J$20</c:f>
              <c:strCache>
                <c:ptCount val="5"/>
                <c:pt idx="0">
                  <c:v>Birinin yanında çalışıyor</c:v>
                </c:pt>
                <c:pt idx="1">
                  <c:v>Emekli</c:v>
                </c:pt>
                <c:pt idx="2">
                  <c:v>Ev hanımı</c:v>
                </c:pt>
                <c:pt idx="3">
                  <c:v>Kendi işi</c:v>
                </c:pt>
                <c:pt idx="4">
                  <c:v>Öğrenci</c:v>
                </c:pt>
              </c:strCache>
            </c:strRef>
          </c:cat>
          <c:val>
            <c:numRef>
              <c:f>durum!$F$22:$J$22</c:f>
              <c:numCache>
                <c:formatCode>General</c:formatCode>
                <c:ptCount val="5"/>
                <c:pt idx="0">
                  <c:v>11</c:v>
                </c:pt>
                <c:pt idx="1">
                  <c:v>2</c:v>
                </c:pt>
                <c:pt idx="2">
                  <c:v>31</c:v>
                </c:pt>
                <c:pt idx="3">
                  <c:v>18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6F-884C-9929-789C29080E5A}"/>
            </c:ext>
          </c:extLst>
        </c:ser>
        <c:ser>
          <c:idx val="2"/>
          <c:order val="2"/>
          <c:tx>
            <c:strRef>
              <c:f>durum!$E$23</c:f>
              <c:strCache>
                <c:ptCount val="1"/>
                <c:pt idx="0">
                  <c:v>Üniversite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durum!$F$20:$J$20</c:f>
              <c:strCache>
                <c:ptCount val="5"/>
                <c:pt idx="0">
                  <c:v>Birinin yanında çalışıyor</c:v>
                </c:pt>
                <c:pt idx="1">
                  <c:v>Emekli</c:v>
                </c:pt>
                <c:pt idx="2">
                  <c:v>Ev hanımı</c:v>
                </c:pt>
                <c:pt idx="3">
                  <c:v>Kendi işi</c:v>
                </c:pt>
                <c:pt idx="4">
                  <c:v>Öğrenci</c:v>
                </c:pt>
              </c:strCache>
            </c:strRef>
          </c:cat>
          <c:val>
            <c:numRef>
              <c:f>durum!$F$23:$J$23</c:f>
              <c:numCache>
                <c:formatCode>General</c:formatCode>
                <c:ptCount val="5"/>
                <c:pt idx="0">
                  <c:v>10</c:v>
                </c:pt>
                <c:pt idx="1">
                  <c:v>1</c:v>
                </c:pt>
                <c:pt idx="2">
                  <c:v>27</c:v>
                </c:pt>
                <c:pt idx="3">
                  <c:v>16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6F-884C-9929-789C29080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9202175"/>
        <c:axId val="1764935039"/>
      </c:barChart>
      <c:catAx>
        <c:axId val="17392021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tr-TR"/>
          </a:p>
        </c:txPr>
        <c:crossAx val="1764935039"/>
        <c:crosses val="autoZero"/>
        <c:auto val="0"/>
        <c:lblAlgn val="ctr"/>
        <c:lblOffset val="100"/>
        <c:noMultiLvlLbl val="0"/>
      </c:catAx>
      <c:valAx>
        <c:axId val="176493503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39202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024581061982643E-2"/>
          <c:y val="0.91076375610597271"/>
          <c:w val="0.85348904704219652"/>
          <c:h val="6.59029044364578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venir Book" panose="02000503020000020003" pitchFamily="2" charset="0"/>
        </a:defRPr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333992818958"/>
          <c:y val="4.0000010498690418E-2"/>
          <c:w val="0.74049429684730561"/>
          <c:h val="0.6858831196543622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0D-D648-9B11-029B2A0B08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0D-D648-9B11-029B2A0B08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0D-D648-9B11-029B2A0B081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0D-D648-9B11-029B2A0B081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F0D-D648-9B11-029B2A0B08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durum!$B$2:$B$6</c:f>
              <c:strCache>
                <c:ptCount val="5"/>
                <c:pt idx="0">
                  <c:v>Birinin yanında çalışıyor</c:v>
                </c:pt>
                <c:pt idx="1">
                  <c:v>Emekli</c:v>
                </c:pt>
                <c:pt idx="2">
                  <c:v>Ev kadını</c:v>
                </c:pt>
                <c:pt idx="3">
                  <c:v>Kendi işini yapıyor</c:v>
                </c:pt>
                <c:pt idx="4">
                  <c:v>Öğrenci</c:v>
                </c:pt>
              </c:strCache>
            </c:strRef>
          </c:cat>
          <c:val>
            <c:numRef>
              <c:f>durum!$D$2:$D$6</c:f>
              <c:numCache>
                <c:formatCode>0%</c:formatCode>
                <c:ptCount val="5"/>
                <c:pt idx="0">
                  <c:v>0.15337423312883436</c:v>
                </c:pt>
                <c:pt idx="1">
                  <c:v>3.6809815950920248E-2</c:v>
                </c:pt>
                <c:pt idx="2">
                  <c:v>0.49079754601226994</c:v>
                </c:pt>
                <c:pt idx="3">
                  <c:v>0.24539877300613497</c:v>
                </c:pt>
                <c:pt idx="4">
                  <c:v>7.3619631901840496E-2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F0D-D648-9B11-029B2A0B0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117972734376049"/>
          <c:w val="0.98018057740223685"/>
          <c:h val="0.238820272656239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Century Gothic" panose="020B0502020202020204" pitchFamily="34" charset="0"/>
        </a:defRPr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250440917107582E-2"/>
          <c:y val="3.3745781777277673E-4"/>
          <c:w val="0.95149911816578481"/>
          <c:h val="0.779414787134659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ön_girişimcilik!$P$33</c:f>
              <c:strCache>
                <c:ptCount val="1"/>
                <c:pt idx="0">
                  <c:v>Diğer hizmet faaliyetleri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ön_girişimcilik!$Q$32:$Z$32</c:f>
              <c:strCache>
                <c:ptCount val="10"/>
                <c:pt idx="0">
                  <c:v>DİĞER HİZMET FAALİYETLERİ</c:v>
                </c:pt>
                <c:pt idx="1">
                  <c:v>EĞİTİM</c:v>
                </c:pt>
                <c:pt idx="2">
                  <c:v>GAYRİMENKUL FAALİYETLERİ</c:v>
                </c:pt>
                <c:pt idx="3">
                  <c:v>İDARİ VE DESTEK HİZMET FAALİYETLERİ</c:v>
                </c:pt>
                <c:pt idx="4">
                  <c:v>İMALAT</c:v>
                </c:pt>
                <c:pt idx="5">
                  <c:v>KONAKLAMA VE YİYECEK HİZMETİ FAALİYETLERİ</c:v>
                </c:pt>
                <c:pt idx="6">
                  <c:v>KÜLTÜR, SANAT, EĞLENCE, DİNLENCE VE SPOR</c:v>
                </c:pt>
                <c:pt idx="7">
                  <c:v>MESLEKİ, BİLİMSEL VE TEKNİK FAALİYETLER</c:v>
                </c:pt>
                <c:pt idx="8">
                  <c:v>TARIM, ORMANCILIK VE BALIKÇILIK</c:v>
                </c:pt>
                <c:pt idx="9">
                  <c:v>TOPTAN VE PERAKENDE TİCARET</c:v>
                </c:pt>
              </c:strCache>
            </c:strRef>
          </c:cat>
          <c:val>
            <c:numRef>
              <c:f>ön_girişimcilik!$Q$33:$Z$33</c:f>
              <c:numCache>
                <c:formatCode>General</c:formatCode>
                <c:ptCount val="10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D0-484A-B763-FB2DF3499052}"/>
            </c:ext>
          </c:extLst>
        </c:ser>
        <c:ser>
          <c:idx val="1"/>
          <c:order val="1"/>
          <c:tx>
            <c:strRef>
              <c:f>ön_girişimcilik!$P$34</c:f>
              <c:strCache>
                <c:ptCount val="1"/>
                <c:pt idx="0">
                  <c:v>Eğitim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ön_girişimcilik!$Q$32:$Z$32</c:f>
              <c:strCache>
                <c:ptCount val="10"/>
                <c:pt idx="0">
                  <c:v>DİĞER HİZMET FAALİYETLERİ</c:v>
                </c:pt>
                <c:pt idx="1">
                  <c:v>EĞİTİM</c:v>
                </c:pt>
                <c:pt idx="2">
                  <c:v>GAYRİMENKUL FAALİYETLERİ</c:v>
                </c:pt>
                <c:pt idx="3">
                  <c:v>İDARİ VE DESTEK HİZMET FAALİYETLERİ</c:v>
                </c:pt>
                <c:pt idx="4">
                  <c:v>İMALAT</c:v>
                </c:pt>
                <c:pt idx="5">
                  <c:v>KONAKLAMA VE YİYECEK HİZMETİ FAALİYETLERİ</c:v>
                </c:pt>
                <c:pt idx="6">
                  <c:v>KÜLTÜR, SANAT, EĞLENCE, DİNLENCE VE SPOR</c:v>
                </c:pt>
                <c:pt idx="7">
                  <c:v>MESLEKİ, BİLİMSEL VE TEKNİK FAALİYETLER</c:v>
                </c:pt>
                <c:pt idx="8">
                  <c:v>TARIM, ORMANCILIK VE BALIKÇILIK</c:v>
                </c:pt>
                <c:pt idx="9">
                  <c:v>TOPTAN VE PERAKENDE TİCARET</c:v>
                </c:pt>
              </c:strCache>
            </c:strRef>
          </c:cat>
          <c:val>
            <c:numRef>
              <c:f>ön_girişimcilik!$Q$34:$Z$34</c:f>
              <c:numCache>
                <c:formatCode>General</c:formatCode>
                <c:ptCount val="10"/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D0-484A-B763-FB2DF3499052}"/>
            </c:ext>
          </c:extLst>
        </c:ser>
        <c:ser>
          <c:idx val="2"/>
          <c:order val="2"/>
          <c:tx>
            <c:strRef>
              <c:f>ön_girişimcilik!$P$35</c:f>
              <c:strCache>
                <c:ptCount val="1"/>
                <c:pt idx="0">
                  <c:v>Gayrimenkul faaliyetler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ön_girişimcilik!$Q$32:$Z$32</c:f>
              <c:strCache>
                <c:ptCount val="10"/>
                <c:pt idx="0">
                  <c:v>DİĞER HİZMET FAALİYETLERİ</c:v>
                </c:pt>
                <c:pt idx="1">
                  <c:v>EĞİTİM</c:v>
                </c:pt>
                <c:pt idx="2">
                  <c:v>GAYRİMENKUL FAALİYETLERİ</c:v>
                </c:pt>
                <c:pt idx="3">
                  <c:v>İDARİ VE DESTEK HİZMET FAALİYETLERİ</c:v>
                </c:pt>
                <c:pt idx="4">
                  <c:v>İMALAT</c:v>
                </c:pt>
                <c:pt idx="5">
                  <c:v>KONAKLAMA VE YİYECEK HİZMETİ FAALİYETLERİ</c:v>
                </c:pt>
                <c:pt idx="6">
                  <c:v>KÜLTÜR, SANAT, EĞLENCE, DİNLENCE VE SPOR</c:v>
                </c:pt>
                <c:pt idx="7">
                  <c:v>MESLEKİ, BİLİMSEL VE TEKNİK FAALİYETLER</c:v>
                </c:pt>
                <c:pt idx="8">
                  <c:v>TARIM, ORMANCILIK VE BALIKÇILIK</c:v>
                </c:pt>
                <c:pt idx="9">
                  <c:v>TOPTAN VE PERAKENDE TİCARET</c:v>
                </c:pt>
              </c:strCache>
            </c:strRef>
          </c:cat>
          <c:val>
            <c:numRef>
              <c:f>ön_girişimcilik!$Q$35:$Z$35</c:f>
              <c:numCache>
                <c:formatCode>General</c:formatCode>
                <c:ptCount val="10"/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D0-484A-B763-FB2DF3499052}"/>
            </c:ext>
          </c:extLst>
        </c:ser>
        <c:ser>
          <c:idx val="3"/>
          <c:order val="3"/>
          <c:tx>
            <c:strRef>
              <c:f>ön_girişimcilik!$P$36</c:f>
              <c:strCache>
                <c:ptCount val="1"/>
                <c:pt idx="0">
                  <c:v>Büro yönetimi, büro destek ve iş destek faaliyetleri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ön_girişimcilik!$Q$32:$Z$32</c:f>
              <c:strCache>
                <c:ptCount val="10"/>
                <c:pt idx="0">
                  <c:v>DİĞER HİZMET FAALİYETLERİ</c:v>
                </c:pt>
                <c:pt idx="1">
                  <c:v>EĞİTİM</c:v>
                </c:pt>
                <c:pt idx="2">
                  <c:v>GAYRİMENKUL FAALİYETLERİ</c:v>
                </c:pt>
                <c:pt idx="3">
                  <c:v>İDARİ VE DESTEK HİZMET FAALİYETLERİ</c:v>
                </c:pt>
                <c:pt idx="4">
                  <c:v>İMALAT</c:v>
                </c:pt>
                <c:pt idx="5">
                  <c:v>KONAKLAMA VE YİYECEK HİZMETİ FAALİYETLERİ</c:v>
                </c:pt>
                <c:pt idx="6">
                  <c:v>KÜLTÜR, SANAT, EĞLENCE, DİNLENCE VE SPOR</c:v>
                </c:pt>
                <c:pt idx="7">
                  <c:v>MESLEKİ, BİLİMSEL VE TEKNİK FAALİYETLER</c:v>
                </c:pt>
                <c:pt idx="8">
                  <c:v>TARIM, ORMANCILIK VE BALIKÇILIK</c:v>
                </c:pt>
                <c:pt idx="9">
                  <c:v>TOPTAN VE PERAKENDE TİCARET</c:v>
                </c:pt>
              </c:strCache>
            </c:strRef>
          </c:cat>
          <c:val>
            <c:numRef>
              <c:f>ön_girişimcilik!$Q$36:$Z$36</c:f>
              <c:numCache>
                <c:formatCode>General</c:formatCode>
                <c:ptCount val="10"/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D0-484A-B763-FB2DF3499052}"/>
            </c:ext>
          </c:extLst>
        </c:ser>
        <c:ser>
          <c:idx val="4"/>
          <c:order val="4"/>
          <c:tx>
            <c:strRef>
              <c:f>ön_girişimcilik!$P$37</c:f>
              <c:strCache>
                <c:ptCount val="1"/>
                <c:pt idx="0">
                  <c:v>Diğer imalatlar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0.15873015873015872"/>
                  <c:y val="-4.078511343359674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D0-484A-B763-FB2DF34990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ön_girişimcilik!$Q$32:$Z$32</c:f>
              <c:strCache>
                <c:ptCount val="10"/>
                <c:pt idx="0">
                  <c:v>DİĞER HİZMET FAALİYETLERİ</c:v>
                </c:pt>
                <c:pt idx="1">
                  <c:v>EĞİTİM</c:v>
                </c:pt>
                <c:pt idx="2">
                  <c:v>GAYRİMENKUL FAALİYETLERİ</c:v>
                </c:pt>
                <c:pt idx="3">
                  <c:v>İDARİ VE DESTEK HİZMET FAALİYETLERİ</c:v>
                </c:pt>
                <c:pt idx="4">
                  <c:v>İMALAT</c:v>
                </c:pt>
                <c:pt idx="5">
                  <c:v>KONAKLAMA VE YİYECEK HİZMETİ FAALİYETLERİ</c:v>
                </c:pt>
                <c:pt idx="6">
                  <c:v>KÜLTÜR, SANAT, EĞLENCE, DİNLENCE VE SPOR</c:v>
                </c:pt>
                <c:pt idx="7">
                  <c:v>MESLEKİ, BİLİMSEL VE TEKNİK FAALİYETLER</c:v>
                </c:pt>
                <c:pt idx="8">
                  <c:v>TARIM, ORMANCILIK VE BALIKÇILIK</c:v>
                </c:pt>
                <c:pt idx="9">
                  <c:v>TOPTAN VE PERAKENDE TİCARET</c:v>
                </c:pt>
              </c:strCache>
            </c:strRef>
          </c:cat>
          <c:val>
            <c:numRef>
              <c:f>ön_girişimcilik!$Q$37:$Z$37</c:f>
              <c:numCache>
                <c:formatCode>General</c:formatCode>
                <c:ptCount val="10"/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CD0-484A-B763-FB2DF3499052}"/>
            </c:ext>
          </c:extLst>
        </c:ser>
        <c:ser>
          <c:idx val="5"/>
          <c:order val="5"/>
          <c:tx>
            <c:strRef>
              <c:f>ön_girişimcilik!$P$38</c:f>
              <c:strCache>
                <c:ptCount val="1"/>
                <c:pt idx="0">
                  <c:v>Gıda ürünlerinin imalatı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0.16975291283034066"/>
                  <c:y val="-5.098139179199592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nir Book" panose="02000503020000020003" pitchFamily="2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98236331569666"/>
                      <c:h val="7.03033392811623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7CD0-484A-B763-FB2DF34990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ön_girişimcilik!$Q$32:$Z$32</c:f>
              <c:strCache>
                <c:ptCount val="10"/>
                <c:pt idx="0">
                  <c:v>DİĞER HİZMET FAALİYETLERİ</c:v>
                </c:pt>
                <c:pt idx="1">
                  <c:v>EĞİTİM</c:v>
                </c:pt>
                <c:pt idx="2">
                  <c:v>GAYRİMENKUL FAALİYETLERİ</c:v>
                </c:pt>
                <c:pt idx="3">
                  <c:v>İDARİ VE DESTEK HİZMET FAALİYETLERİ</c:v>
                </c:pt>
                <c:pt idx="4">
                  <c:v>İMALAT</c:v>
                </c:pt>
                <c:pt idx="5">
                  <c:v>KONAKLAMA VE YİYECEK HİZMETİ FAALİYETLERİ</c:v>
                </c:pt>
                <c:pt idx="6">
                  <c:v>KÜLTÜR, SANAT, EĞLENCE, DİNLENCE VE SPOR</c:v>
                </c:pt>
                <c:pt idx="7">
                  <c:v>MESLEKİ, BİLİMSEL VE TEKNİK FAALİYETLER</c:v>
                </c:pt>
                <c:pt idx="8">
                  <c:v>TARIM, ORMANCILIK VE BALIKÇILIK</c:v>
                </c:pt>
                <c:pt idx="9">
                  <c:v>TOPTAN VE PERAKENDE TİCARET</c:v>
                </c:pt>
              </c:strCache>
            </c:strRef>
          </c:cat>
          <c:val>
            <c:numRef>
              <c:f>ön_girişimcilik!$Q$38:$Z$38</c:f>
              <c:numCache>
                <c:formatCode>General</c:formatCode>
                <c:ptCount val="10"/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CD0-484A-B763-FB2DF3499052}"/>
            </c:ext>
          </c:extLst>
        </c:ser>
        <c:ser>
          <c:idx val="6"/>
          <c:order val="6"/>
          <c:tx>
            <c:strRef>
              <c:f>ön_girişimcilik!$P$39</c:f>
              <c:strCache>
                <c:ptCount val="1"/>
                <c:pt idx="0">
                  <c:v>Giyim eşyalarının imalatı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0.1917989417989418"/>
                  <c:y val="2.549069589599749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nir Book" panose="02000503020000020003" pitchFamily="2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94797178130512"/>
                      <c:h val="7.03033392811623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7CD0-484A-B763-FB2DF34990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ön_girişimcilik!$Q$32:$Z$32</c:f>
              <c:strCache>
                <c:ptCount val="10"/>
                <c:pt idx="0">
                  <c:v>DİĞER HİZMET FAALİYETLERİ</c:v>
                </c:pt>
                <c:pt idx="1">
                  <c:v>EĞİTİM</c:v>
                </c:pt>
                <c:pt idx="2">
                  <c:v>GAYRİMENKUL FAALİYETLERİ</c:v>
                </c:pt>
                <c:pt idx="3">
                  <c:v>İDARİ VE DESTEK HİZMET FAALİYETLERİ</c:v>
                </c:pt>
                <c:pt idx="4">
                  <c:v>İMALAT</c:v>
                </c:pt>
                <c:pt idx="5">
                  <c:v>KONAKLAMA VE YİYECEK HİZMETİ FAALİYETLERİ</c:v>
                </c:pt>
                <c:pt idx="6">
                  <c:v>KÜLTÜR, SANAT, EĞLENCE, DİNLENCE VE SPOR</c:v>
                </c:pt>
                <c:pt idx="7">
                  <c:v>MESLEKİ, BİLİMSEL VE TEKNİK FAALİYETLER</c:v>
                </c:pt>
                <c:pt idx="8">
                  <c:v>TARIM, ORMANCILIK VE BALIKÇILIK</c:v>
                </c:pt>
                <c:pt idx="9">
                  <c:v>TOPTAN VE PERAKENDE TİCARET</c:v>
                </c:pt>
              </c:strCache>
            </c:strRef>
          </c:cat>
          <c:val>
            <c:numRef>
              <c:f>ön_girişimcilik!$Q$39:$Z$39</c:f>
              <c:numCache>
                <c:formatCode>General</c:formatCode>
                <c:ptCount val="10"/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CD0-484A-B763-FB2DF3499052}"/>
            </c:ext>
          </c:extLst>
        </c:ser>
        <c:ser>
          <c:idx val="7"/>
          <c:order val="7"/>
          <c:tx>
            <c:strRef>
              <c:f>ön_girişimcilik!$P$40</c:f>
              <c:strCache>
                <c:ptCount val="1"/>
                <c:pt idx="0">
                  <c:v>Kayıtlı medyanın basılması ve çoğaltılması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ön_girişimcilik!$Q$32:$Z$32</c:f>
              <c:strCache>
                <c:ptCount val="10"/>
                <c:pt idx="0">
                  <c:v>DİĞER HİZMET FAALİYETLERİ</c:v>
                </c:pt>
                <c:pt idx="1">
                  <c:v>EĞİTİM</c:v>
                </c:pt>
                <c:pt idx="2">
                  <c:v>GAYRİMENKUL FAALİYETLERİ</c:v>
                </c:pt>
                <c:pt idx="3">
                  <c:v>İDARİ VE DESTEK HİZMET FAALİYETLERİ</c:v>
                </c:pt>
                <c:pt idx="4">
                  <c:v>İMALAT</c:v>
                </c:pt>
                <c:pt idx="5">
                  <c:v>KONAKLAMA VE YİYECEK HİZMETİ FAALİYETLERİ</c:v>
                </c:pt>
                <c:pt idx="6">
                  <c:v>KÜLTÜR, SANAT, EĞLENCE, DİNLENCE VE SPOR</c:v>
                </c:pt>
                <c:pt idx="7">
                  <c:v>MESLEKİ, BİLİMSEL VE TEKNİK FAALİYETLER</c:v>
                </c:pt>
                <c:pt idx="8">
                  <c:v>TARIM, ORMANCILIK VE BALIKÇILIK</c:v>
                </c:pt>
                <c:pt idx="9">
                  <c:v>TOPTAN VE PERAKENDE TİCARET</c:v>
                </c:pt>
              </c:strCache>
            </c:strRef>
          </c:cat>
          <c:val>
            <c:numRef>
              <c:f>ön_girişimcilik!$Q$40:$Z$40</c:f>
              <c:numCache>
                <c:formatCode>General</c:formatCode>
                <c:ptCount val="10"/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CD0-484A-B763-FB2DF3499052}"/>
            </c:ext>
          </c:extLst>
        </c:ser>
        <c:ser>
          <c:idx val="8"/>
          <c:order val="8"/>
          <c:tx>
            <c:strRef>
              <c:f>ön_girişimcilik!$P$41</c:f>
              <c:strCache>
                <c:ptCount val="1"/>
                <c:pt idx="0">
                  <c:v>Mobilya imalatı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0.1256613756613757"/>
                  <c:y val="-3.0588835075197551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D0-484A-B763-FB2DF34990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ön_girişimcilik!$Q$32:$Z$32</c:f>
              <c:strCache>
                <c:ptCount val="10"/>
                <c:pt idx="0">
                  <c:v>DİĞER HİZMET FAALİYETLERİ</c:v>
                </c:pt>
                <c:pt idx="1">
                  <c:v>EĞİTİM</c:v>
                </c:pt>
                <c:pt idx="2">
                  <c:v>GAYRİMENKUL FAALİYETLERİ</c:v>
                </c:pt>
                <c:pt idx="3">
                  <c:v>İDARİ VE DESTEK HİZMET FAALİYETLERİ</c:v>
                </c:pt>
                <c:pt idx="4">
                  <c:v>İMALAT</c:v>
                </c:pt>
                <c:pt idx="5">
                  <c:v>KONAKLAMA VE YİYECEK HİZMETİ FAALİYETLERİ</c:v>
                </c:pt>
                <c:pt idx="6">
                  <c:v>KÜLTÜR, SANAT, EĞLENCE, DİNLENCE VE SPOR</c:v>
                </c:pt>
                <c:pt idx="7">
                  <c:v>MESLEKİ, BİLİMSEL VE TEKNİK FAALİYETLER</c:v>
                </c:pt>
                <c:pt idx="8">
                  <c:v>TARIM, ORMANCILIK VE BALIKÇILIK</c:v>
                </c:pt>
                <c:pt idx="9">
                  <c:v>TOPTAN VE PERAKENDE TİCARET</c:v>
                </c:pt>
              </c:strCache>
            </c:strRef>
          </c:cat>
          <c:val>
            <c:numRef>
              <c:f>ön_girişimcilik!$Q$41:$Z$41</c:f>
              <c:numCache>
                <c:formatCode>General</c:formatCode>
                <c:ptCount val="10"/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CD0-484A-B763-FB2DF3499052}"/>
            </c:ext>
          </c:extLst>
        </c:ser>
        <c:ser>
          <c:idx val="9"/>
          <c:order val="9"/>
          <c:tx>
            <c:strRef>
              <c:f>ön_girişimcilik!$P$42</c:f>
              <c:strCache>
                <c:ptCount val="1"/>
                <c:pt idx="0">
                  <c:v>Yiyecek ve içecek hizmeti faaliyetleri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ön_girişimcilik!$Q$32:$Z$32</c:f>
              <c:strCache>
                <c:ptCount val="10"/>
                <c:pt idx="0">
                  <c:v>DİĞER HİZMET FAALİYETLERİ</c:v>
                </c:pt>
                <c:pt idx="1">
                  <c:v>EĞİTİM</c:v>
                </c:pt>
                <c:pt idx="2">
                  <c:v>GAYRİMENKUL FAALİYETLERİ</c:v>
                </c:pt>
                <c:pt idx="3">
                  <c:v>İDARİ VE DESTEK HİZMET FAALİYETLERİ</c:v>
                </c:pt>
                <c:pt idx="4">
                  <c:v>İMALAT</c:v>
                </c:pt>
                <c:pt idx="5">
                  <c:v>KONAKLAMA VE YİYECEK HİZMETİ FAALİYETLERİ</c:v>
                </c:pt>
                <c:pt idx="6">
                  <c:v>KÜLTÜR, SANAT, EĞLENCE, DİNLENCE VE SPOR</c:v>
                </c:pt>
                <c:pt idx="7">
                  <c:v>MESLEKİ, BİLİMSEL VE TEKNİK FAALİYETLER</c:v>
                </c:pt>
                <c:pt idx="8">
                  <c:v>TARIM, ORMANCILIK VE BALIKÇILIK</c:v>
                </c:pt>
                <c:pt idx="9">
                  <c:v>TOPTAN VE PERAKENDE TİCARET</c:v>
                </c:pt>
              </c:strCache>
            </c:strRef>
          </c:cat>
          <c:val>
            <c:numRef>
              <c:f>ön_girişimcilik!$Q$42:$Z$42</c:f>
              <c:numCache>
                <c:formatCode>General</c:formatCode>
                <c:ptCount val="10"/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CD0-484A-B763-FB2DF3499052}"/>
            </c:ext>
          </c:extLst>
        </c:ser>
        <c:ser>
          <c:idx val="10"/>
          <c:order val="10"/>
          <c:tx>
            <c:strRef>
              <c:f>ön_girişimcilik!$P$43</c:f>
              <c:strCache>
                <c:ptCount val="1"/>
                <c:pt idx="0">
                  <c:v>Yaratıcı sanatlar, gösteri sanatları ve eğlence faaliyetleri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ön_girişimcilik!$Q$32:$Z$32</c:f>
              <c:strCache>
                <c:ptCount val="10"/>
                <c:pt idx="0">
                  <c:v>DİĞER HİZMET FAALİYETLERİ</c:v>
                </c:pt>
                <c:pt idx="1">
                  <c:v>EĞİTİM</c:v>
                </c:pt>
                <c:pt idx="2">
                  <c:v>GAYRİMENKUL FAALİYETLERİ</c:v>
                </c:pt>
                <c:pt idx="3">
                  <c:v>İDARİ VE DESTEK HİZMET FAALİYETLERİ</c:v>
                </c:pt>
                <c:pt idx="4">
                  <c:v>İMALAT</c:v>
                </c:pt>
                <c:pt idx="5">
                  <c:v>KONAKLAMA VE YİYECEK HİZMETİ FAALİYETLERİ</c:v>
                </c:pt>
                <c:pt idx="6">
                  <c:v>KÜLTÜR, SANAT, EĞLENCE, DİNLENCE VE SPOR</c:v>
                </c:pt>
                <c:pt idx="7">
                  <c:v>MESLEKİ, BİLİMSEL VE TEKNİK FAALİYETLER</c:v>
                </c:pt>
                <c:pt idx="8">
                  <c:v>TARIM, ORMANCILIK VE BALIKÇILIK</c:v>
                </c:pt>
                <c:pt idx="9">
                  <c:v>TOPTAN VE PERAKENDE TİCARET</c:v>
                </c:pt>
              </c:strCache>
            </c:strRef>
          </c:cat>
          <c:val>
            <c:numRef>
              <c:f>ön_girişimcilik!$Q$43:$Z$43</c:f>
              <c:numCache>
                <c:formatCode>General</c:formatCode>
                <c:ptCount val="10"/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CD0-484A-B763-FB2DF3499052}"/>
            </c:ext>
          </c:extLst>
        </c:ser>
        <c:ser>
          <c:idx val="11"/>
          <c:order val="11"/>
          <c:tx>
            <c:strRef>
              <c:f>ön_girişimcilik!$P$44</c:f>
              <c:strCache>
                <c:ptCount val="1"/>
                <c:pt idx="0">
                  <c:v>Diğer mesleki, bilimsel ve teknik faaliyetler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ön_girişimcilik!$Q$32:$Z$32</c:f>
              <c:strCache>
                <c:ptCount val="10"/>
                <c:pt idx="0">
                  <c:v>DİĞER HİZMET FAALİYETLERİ</c:v>
                </c:pt>
                <c:pt idx="1">
                  <c:v>EĞİTİM</c:v>
                </c:pt>
                <c:pt idx="2">
                  <c:v>GAYRİMENKUL FAALİYETLERİ</c:v>
                </c:pt>
                <c:pt idx="3">
                  <c:v>İDARİ VE DESTEK HİZMET FAALİYETLERİ</c:v>
                </c:pt>
                <c:pt idx="4">
                  <c:v>İMALAT</c:v>
                </c:pt>
                <c:pt idx="5">
                  <c:v>KONAKLAMA VE YİYECEK HİZMETİ FAALİYETLERİ</c:v>
                </c:pt>
                <c:pt idx="6">
                  <c:v>KÜLTÜR, SANAT, EĞLENCE, DİNLENCE VE SPOR</c:v>
                </c:pt>
                <c:pt idx="7">
                  <c:v>MESLEKİ, BİLİMSEL VE TEKNİK FAALİYETLER</c:v>
                </c:pt>
                <c:pt idx="8">
                  <c:v>TARIM, ORMANCILIK VE BALIKÇILIK</c:v>
                </c:pt>
                <c:pt idx="9">
                  <c:v>TOPTAN VE PERAKENDE TİCARET</c:v>
                </c:pt>
              </c:strCache>
            </c:strRef>
          </c:cat>
          <c:val>
            <c:numRef>
              <c:f>ön_girişimcilik!$Q$44:$Z$44</c:f>
              <c:numCache>
                <c:formatCode>General</c:formatCode>
                <c:ptCount val="10"/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D0-484A-B763-FB2DF3499052}"/>
            </c:ext>
          </c:extLst>
        </c:ser>
        <c:ser>
          <c:idx val="12"/>
          <c:order val="12"/>
          <c:tx>
            <c:strRef>
              <c:f>ön_girişimcilik!$P$45</c:f>
              <c:strCache>
                <c:ptCount val="1"/>
                <c:pt idx="0">
                  <c:v>Hukuk ve muhasebe faaliyetleri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ön_girişimcilik!$Q$32:$Z$32</c:f>
              <c:strCache>
                <c:ptCount val="10"/>
                <c:pt idx="0">
                  <c:v>DİĞER HİZMET FAALİYETLERİ</c:v>
                </c:pt>
                <c:pt idx="1">
                  <c:v>EĞİTİM</c:v>
                </c:pt>
                <c:pt idx="2">
                  <c:v>GAYRİMENKUL FAALİYETLERİ</c:v>
                </c:pt>
                <c:pt idx="3">
                  <c:v>İDARİ VE DESTEK HİZMET FAALİYETLERİ</c:v>
                </c:pt>
                <c:pt idx="4">
                  <c:v>İMALAT</c:v>
                </c:pt>
                <c:pt idx="5">
                  <c:v>KONAKLAMA VE YİYECEK HİZMETİ FAALİYETLERİ</c:v>
                </c:pt>
                <c:pt idx="6">
                  <c:v>KÜLTÜR, SANAT, EĞLENCE, DİNLENCE VE SPOR</c:v>
                </c:pt>
                <c:pt idx="7">
                  <c:v>MESLEKİ, BİLİMSEL VE TEKNİK FAALİYETLER</c:v>
                </c:pt>
                <c:pt idx="8">
                  <c:v>TARIM, ORMANCILIK VE BALIKÇILIK</c:v>
                </c:pt>
                <c:pt idx="9">
                  <c:v>TOPTAN VE PERAKENDE TİCARET</c:v>
                </c:pt>
              </c:strCache>
            </c:strRef>
          </c:cat>
          <c:val>
            <c:numRef>
              <c:f>ön_girişimcilik!$Q$45:$Z$45</c:f>
              <c:numCache>
                <c:formatCode>General</c:formatCode>
                <c:ptCount val="10"/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D0-484A-B763-FB2DF3499052}"/>
            </c:ext>
          </c:extLst>
        </c:ser>
        <c:ser>
          <c:idx val="13"/>
          <c:order val="13"/>
          <c:tx>
            <c:strRef>
              <c:f>ön_girişimcilik!$P$46</c:f>
              <c:strCache>
                <c:ptCount val="1"/>
                <c:pt idx="0">
                  <c:v>Mimarlık ve mühendislik faaliyetleri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ön_girişimcilik!$Q$32:$Z$32</c:f>
              <c:strCache>
                <c:ptCount val="10"/>
                <c:pt idx="0">
                  <c:v>DİĞER HİZMET FAALİYETLERİ</c:v>
                </c:pt>
                <c:pt idx="1">
                  <c:v>EĞİTİM</c:v>
                </c:pt>
                <c:pt idx="2">
                  <c:v>GAYRİMENKUL FAALİYETLERİ</c:v>
                </c:pt>
                <c:pt idx="3">
                  <c:v>İDARİ VE DESTEK HİZMET FAALİYETLERİ</c:v>
                </c:pt>
                <c:pt idx="4">
                  <c:v>İMALAT</c:v>
                </c:pt>
                <c:pt idx="5">
                  <c:v>KONAKLAMA VE YİYECEK HİZMETİ FAALİYETLERİ</c:v>
                </c:pt>
                <c:pt idx="6">
                  <c:v>KÜLTÜR, SANAT, EĞLENCE, DİNLENCE VE SPOR</c:v>
                </c:pt>
                <c:pt idx="7">
                  <c:v>MESLEKİ, BİLİMSEL VE TEKNİK FAALİYETLER</c:v>
                </c:pt>
                <c:pt idx="8">
                  <c:v>TARIM, ORMANCILIK VE BALIKÇILIK</c:v>
                </c:pt>
                <c:pt idx="9">
                  <c:v>TOPTAN VE PERAKENDE TİCARET</c:v>
                </c:pt>
              </c:strCache>
            </c:strRef>
          </c:cat>
          <c:val>
            <c:numRef>
              <c:f>ön_girişimcilik!$Q$46:$Z$46</c:f>
              <c:numCache>
                <c:formatCode>General</c:formatCode>
                <c:ptCount val="10"/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CD0-484A-B763-FB2DF3499052}"/>
            </c:ext>
          </c:extLst>
        </c:ser>
        <c:ser>
          <c:idx val="14"/>
          <c:order val="14"/>
          <c:tx>
            <c:strRef>
              <c:f>ön_girişimcilik!$P$47</c:f>
              <c:strCache>
                <c:ptCount val="1"/>
                <c:pt idx="0">
                  <c:v>Reklamcılık ve piyasa araştırması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ön_girişimcilik!$Q$32:$Z$32</c:f>
              <c:strCache>
                <c:ptCount val="10"/>
                <c:pt idx="0">
                  <c:v>DİĞER HİZMET FAALİYETLERİ</c:v>
                </c:pt>
                <c:pt idx="1">
                  <c:v>EĞİTİM</c:v>
                </c:pt>
                <c:pt idx="2">
                  <c:v>GAYRİMENKUL FAALİYETLERİ</c:v>
                </c:pt>
                <c:pt idx="3">
                  <c:v>İDARİ VE DESTEK HİZMET FAALİYETLERİ</c:v>
                </c:pt>
                <c:pt idx="4">
                  <c:v>İMALAT</c:v>
                </c:pt>
                <c:pt idx="5">
                  <c:v>KONAKLAMA VE YİYECEK HİZMETİ FAALİYETLERİ</c:v>
                </c:pt>
                <c:pt idx="6">
                  <c:v>KÜLTÜR, SANAT, EĞLENCE, DİNLENCE VE SPOR</c:v>
                </c:pt>
                <c:pt idx="7">
                  <c:v>MESLEKİ, BİLİMSEL VE TEKNİK FAALİYETLER</c:v>
                </c:pt>
                <c:pt idx="8">
                  <c:v>TARIM, ORMANCILIK VE BALIKÇILIK</c:v>
                </c:pt>
                <c:pt idx="9">
                  <c:v>TOPTAN VE PERAKENDE TİCARET</c:v>
                </c:pt>
              </c:strCache>
            </c:strRef>
          </c:cat>
          <c:val>
            <c:numRef>
              <c:f>ön_girişimcilik!$Q$47:$Z$47</c:f>
              <c:numCache>
                <c:formatCode>General</c:formatCode>
                <c:ptCount val="10"/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CD0-484A-B763-FB2DF3499052}"/>
            </c:ext>
          </c:extLst>
        </c:ser>
        <c:ser>
          <c:idx val="15"/>
          <c:order val="15"/>
          <c:tx>
            <c:strRef>
              <c:f>ön_girişimcilik!$P$48</c:f>
              <c:strCache>
                <c:ptCount val="1"/>
                <c:pt idx="0">
                  <c:v>Bitkisel ve hayvansal üretim ile avcılık ve ilgili hizmet faaliyetler</c:v>
                </c:pt>
              </c:strCache>
            </c:strRef>
          </c:tx>
          <c:spPr>
            <a:solidFill>
              <a:srgbClr val="C4E2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ön_girişimcilik!$Q$32:$Z$32</c:f>
              <c:strCache>
                <c:ptCount val="10"/>
                <c:pt idx="0">
                  <c:v>DİĞER HİZMET FAALİYETLERİ</c:v>
                </c:pt>
                <c:pt idx="1">
                  <c:v>EĞİTİM</c:v>
                </c:pt>
                <c:pt idx="2">
                  <c:v>GAYRİMENKUL FAALİYETLERİ</c:v>
                </c:pt>
                <c:pt idx="3">
                  <c:v>İDARİ VE DESTEK HİZMET FAALİYETLERİ</c:v>
                </c:pt>
                <c:pt idx="4">
                  <c:v>İMALAT</c:v>
                </c:pt>
                <c:pt idx="5">
                  <c:v>KONAKLAMA VE YİYECEK HİZMETİ FAALİYETLERİ</c:v>
                </c:pt>
                <c:pt idx="6">
                  <c:v>KÜLTÜR, SANAT, EĞLENCE, DİNLENCE VE SPOR</c:v>
                </c:pt>
                <c:pt idx="7">
                  <c:v>MESLEKİ, BİLİMSEL VE TEKNİK FAALİYETLER</c:v>
                </c:pt>
                <c:pt idx="8">
                  <c:v>TARIM, ORMANCILIK VE BALIKÇILIK</c:v>
                </c:pt>
                <c:pt idx="9">
                  <c:v>TOPTAN VE PERAKENDE TİCARET</c:v>
                </c:pt>
              </c:strCache>
            </c:strRef>
          </c:cat>
          <c:val>
            <c:numRef>
              <c:f>ön_girişimcilik!$Q$48:$Z$48</c:f>
              <c:numCache>
                <c:formatCode>General</c:formatCode>
                <c:ptCount val="10"/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7CD0-484A-B763-FB2DF3499052}"/>
            </c:ext>
          </c:extLst>
        </c:ser>
        <c:ser>
          <c:idx val="16"/>
          <c:order val="16"/>
          <c:tx>
            <c:strRef>
              <c:f>ön_girişimcilik!$P$49</c:f>
              <c:strCache>
                <c:ptCount val="1"/>
                <c:pt idx="0">
                  <c:v>Motorlu kara taşıtlarının ve motosikletlerin toptan ve perakende ticareti ile onarımı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ön_girişimcilik!$Q$32:$Z$32</c:f>
              <c:strCache>
                <c:ptCount val="10"/>
                <c:pt idx="0">
                  <c:v>DİĞER HİZMET FAALİYETLERİ</c:v>
                </c:pt>
                <c:pt idx="1">
                  <c:v>EĞİTİM</c:v>
                </c:pt>
                <c:pt idx="2">
                  <c:v>GAYRİMENKUL FAALİYETLERİ</c:v>
                </c:pt>
                <c:pt idx="3">
                  <c:v>İDARİ VE DESTEK HİZMET FAALİYETLERİ</c:v>
                </c:pt>
                <c:pt idx="4">
                  <c:v>İMALAT</c:v>
                </c:pt>
                <c:pt idx="5">
                  <c:v>KONAKLAMA VE YİYECEK HİZMETİ FAALİYETLERİ</c:v>
                </c:pt>
                <c:pt idx="6">
                  <c:v>KÜLTÜR, SANAT, EĞLENCE, DİNLENCE VE SPOR</c:v>
                </c:pt>
                <c:pt idx="7">
                  <c:v>MESLEKİ, BİLİMSEL VE TEKNİK FAALİYETLER</c:v>
                </c:pt>
                <c:pt idx="8">
                  <c:v>TARIM, ORMANCILIK VE BALIKÇILIK</c:v>
                </c:pt>
                <c:pt idx="9">
                  <c:v>TOPTAN VE PERAKENDE TİCARET</c:v>
                </c:pt>
              </c:strCache>
            </c:strRef>
          </c:cat>
          <c:val>
            <c:numRef>
              <c:f>ön_girişimcilik!$Q$49:$Z$49</c:f>
              <c:numCache>
                <c:formatCode>General</c:formatCode>
                <c:ptCount val="10"/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CD0-484A-B763-FB2DF3499052}"/>
            </c:ext>
          </c:extLst>
        </c:ser>
        <c:ser>
          <c:idx val="17"/>
          <c:order val="17"/>
          <c:tx>
            <c:strRef>
              <c:f>ön_girişimcilik!$P$50</c:f>
              <c:strCache>
                <c:ptCount val="1"/>
                <c:pt idx="0">
                  <c:v>Perakende Ticaret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7CD0-484A-B763-FB2DF3499052}"/>
              </c:ext>
            </c:extLst>
          </c:dPt>
          <c:dLbls>
            <c:dLbl>
              <c:idx val="9"/>
              <c:layout>
                <c:manualLayout>
                  <c:x val="-3.3068783068783067E-2"/>
                  <c:y val="-0.34667346418557227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CD0-484A-B763-FB2DF34990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ön_girişimcilik!$Q$32:$Z$32</c:f>
              <c:strCache>
                <c:ptCount val="10"/>
                <c:pt idx="0">
                  <c:v>DİĞER HİZMET FAALİYETLERİ</c:v>
                </c:pt>
                <c:pt idx="1">
                  <c:v>EĞİTİM</c:v>
                </c:pt>
                <c:pt idx="2">
                  <c:v>GAYRİMENKUL FAALİYETLERİ</c:v>
                </c:pt>
                <c:pt idx="3">
                  <c:v>İDARİ VE DESTEK HİZMET FAALİYETLERİ</c:v>
                </c:pt>
                <c:pt idx="4">
                  <c:v>İMALAT</c:v>
                </c:pt>
                <c:pt idx="5">
                  <c:v>KONAKLAMA VE YİYECEK HİZMETİ FAALİYETLERİ</c:v>
                </c:pt>
                <c:pt idx="6">
                  <c:v>KÜLTÜR, SANAT, EĞLENCE, DİNLENCE VE SPOR</c:v>
                </c:pt>
                <c:pt idx="7">
                  <c:v>MESLEKİ, BİLİMSEL VE TEKNİK FAALİYETLER</c:v>
                </c:pt>
                <c:pt idx="8">
                  <c:v>TARIM, ORMANCILIK VE BALIKÇILIK</c:v>
                </c:pt>
                <c:pt idx="9">
                  <c:v>TOPTAN VE PERAKENDE TİCARET</c:v>
                </c:pt>
              </c:strCache>
            </c:strRef>
          </c:cat>
          <c:val>
            <c:numRef>
              <c:f>ön_girişimcilik!$Q$50:$Z$50</c:f>
              <c:numCache>
                <c:formatCode>General</c:formatCode>
                <c:ptCount val="10"/>
                <c:pt idx="9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7CD0-484A-B763-FB2DF349905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201875040"/>
        <c:axId val="1202378576"/>
      </c:barChart>
      <c:catAx>
        <c:axId val="120187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t" anchorCtr="0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tr-TR"/>
          </a:p>
        </c:txPr>
        <c:crossAx val="1202378576"/>
        <c:crosses val="autoZero"/>
        <c:auto val="1"/>
        <c:lblAlgn val="ctr"/>
        <c:lblOffset val="100"/>
        <c:noMultiLvlLbl val="0"/>
      </c:catAx>
      <c:valAx>
        <c:axId val="1202378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0187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venir Book" panose="02000503020000020003" pitchFamily="2" charset="0"/>
        </a:defRPr>
      </a:pPr>
      <a:endParaRPr lang="tr-T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02299017370953"/>
          <c:y val="0.21456239560963969"/>
          <c:w val="0.7640936731885225"/>
          <c:h val="0.5673645772444382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E9-1F48-8692-00B6B3582E64}"/>
              </c:ext>
            </c:extLst>
          </c:dPt>
          <c:dPt>
            <c:idx val="1"/>
            <c:bubble3D val="0"/>
            <c:spPr>
              <a:solidFill>
                <a:schemeClr val="accent6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E9-1F48-8692-00B6B3582E64}"/>
              </c:ext>
            </c:extLst>
          </c:dPt>
          <c:dPt>
            <c:idx val="2"/>
            <c:bubble3D val="0"/>
            <c:spPr>
              <a:solidFill>
                <a:schemeClr val="accent6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8E9-1F48-8692-00B6B3582E64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8E9-1F48-8692-00B6B3582E64}"/>
              </c:ext>
            </c:extLst>
          </c:dPt>
          <c:dLbls>
            <c:dLbl>
              <c:idx val="0"/>
              <c:layout>
                <c:manualLayout>
                  <c:x val="-2.7436386241193655E-2"/>
                  <c:y val="-0.2140663326175137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424975825390248"/>
                      <c:h val="0.133272727272727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8E9-1F48-8692-00B6B3582E64}"/>
                </c:ext>
              </c:extLst>
            </c:dLbl>
            <c:dLbl>
              <c:idx val="1"/>
              <c:layout>
                <c:manualLayout>
                  <c:x val="0.17910926923608231"/>
                  <c:y val="7.4613218802195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189473684210526"/>
                      <c:h val="0.133272727272727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8E9-1F48-8692-00B6B3582E64}"/>
                </c:ext>
              </c:extLst>
            </c:dLbl>
            <c:dLbl>
              <c:idx val="2"/>
              <c:layout>
                <c:manualLayout>
                  <c:x val="-7.2555601602431272E-3"/>
                  <c:y val="0.1381371987592460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E9-1F48-8692-00B6B3582E64}"/>
                </c:ext>
              </c:extLst>
            </c:dLbl>
            <c:dLbl>
              <c:idx val="3"/>
              <c:layout>
                <c:manualLayout>
                  <c:x val="1.8203343003177226E-2"/>
                  <c:y val="-2.446003340491529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7719298245614"/>
                      <c:h val="0.133272727272727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8E9-1F48-8692-00B6B3582E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girişimcilik!$A$124:$A$127</c:f>
              <c:strCache>
                <c:ptCount val="4"/>
                <c:pt idx="0">
                  <c:v>6 ay içerisinde</c:v>
                </c:pt>
                <c:pt idx="1">
                  <c:v>1 sene içerisinde</c:v>
                </c:pt>
                <c:pt idx="2">
                  <c:v>2 sene içerisinde</c:v>
                </c:pt>
                <c:pt idx="3">
                  <c:v>Emin değilim</c:v>
                </c:pt>
              </c:strCache>
            </c:strRef>
          </c:cat>
          <c:val>
            <c:numRef>
              <c:f>girişimcilik!$B$124:$B$127</c:f>
              <c:numCache>
                <c:formatCode>General</c:formatCode>
                <c:ptCount val="4"/>
                <c:pt idx="0">
                  <c:v>60</c:v>
                </c:pt>
                <c:pt idx="1">
                  <c:v>46</c:v>
                </c:pt>
                <c:pt idx="2">
                  <c:v>15</c:v>
                </c:pt>
                <c:pt idx="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8E9-1F48-8692-00B6B3582E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Avenir Book" panose="02000503020000020003" pitchFamily="2" charset="0"/>
        </a:defRPr>
      </a:pPr>
      <a:endParaRPr lang="tr-T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80956431067966"/>
          <c:y val="0.23068289191123839"/>
          <c:w val="0.66616216658038863"/>
          <c:h val="0.5380495822301688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7B-3C4D-95D3-DF34F56D254F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7B-3C4D-95D3-DF34F56D254F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7B-3C4D-95D3-DF34F56D254F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7B-3C4D-95D3-DF34F56D254F}"/>
              </c:ext>
            </c:extLst>
          </c:dPt>
          <c:dLbls>
            <c:dLbl>
              <c:idx val="0"/>
              <c:layout>
                <c:manualLayout>
                  <c:x val="0.17855501897735909"/>
                  <c:y val="-0.1787878787878788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25451286613636"/>
                      <c:h val="9.18787878787878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A7B-3C4D-95D3-DF34F56D254F}"/>
                </c:ext>
              </c:extLst>
            </c:dLbl>
            <c:dLbl>
              <c:idx val="1"/>
              <c:layout>
                <c:manualLayout>
                  <c:x val="7.5065434421070956E-2"/>
                  <c:y val="0.299999999999999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257912644141975"/>
                      <c:h val="0.216060606060606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A7B-3C4D-95D3-DF34F56D254F}"/>
                </c:ext>
              </c:extLst>
            </c:dLbl>
            <c:dLbl>
              <c:idx val="2"/>
              <c:layout>
                <c:manualLayout>
                  <c:x val="-0.11228717688266909"/>
                  <c:y val="0.2333333333333332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53478612387334"/>
                      <c:h val="0.174666666666666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A7B-3C4D-95D3-DF34F56D254F}"/>
                </c:ext>
              </c:extLst>
            </c:dLbl>
            <c:dLbl>
              <c:idx val="3"/>
              <c:layout>
                <c:manualLayout>
                  <c:x val="-0.12885413740634161"/>
                  <c:y val="-0.204545573848723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080079730128128"/>
                      <c:h val="0.180666666666666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A7B-3C4D-95D3-DF34F56D25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girişimcilik!$A$243:$A$246</c:f>
              <c:strCache>
                <c:ptCount val="4"/>
                <c:pt idx="0">
                  <c:v>Kredi</c:v>
                </c:pt>
                <c:pt idx="1">
                  <c:v>KOSGEB, Devlet Desteği, Teşvik</c:v>
                </c:pt>
                <c:pt idx="2">
                  <c:v>Kişisel/aileden gelen sermaye</c:v>
                </c:pt>
                <c:pt idx="3">
                  <c:v>Diğer (Melek Yatırımcı, gayrimenkul satışı vb)</c:v>
                </c:pt>
              </c:strCache>
            </c:strRef>
          </c:cat>
          <c:val>
            <c:numRef>
              <c:f>girişimcilik!$B$243:$B$246</c:f>
              <c:numCache>
                <c:formatCode>General</c:formatCode>
                <c:ptCount val="4"/>
                <c:pt idx="0">
                  <c:v>24</c:v>
                </c:pt>
                <c:pt idx="1">
                  <c:v>94</c:v>
                </c:pt>
                <c:pt idx="2">
                  <c:v>82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7B-3C4D-95D3-DF34F56D25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venir Book" panose="02000503020000020003" pitchFamily="2" charset="0"/>
        </a:defRPr>
      </a:pPr>
      <a:endParaRPr lang="tr-T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sontest!$B$1</c:f>
              <c:strCache>
                <c:ptCount val="1"/>
                <c:pt idx="0">
                  <c:v>Tamamen karşılandı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sontest!$A$8:$A$11</c:f>
              <c:strCache>
                <c:ptCount val="4"/>
                <c:pt idx="0">
                  <c:v>KOSGEB</c:v>
                </c:pt>
                <c:pt idx="1">
                  <c:v>ORAN</c:v>
                </c:pt>
                <c:pt idx="2">
                  <c:v>Talas Belediyesi</c:v>
                </c:pt>
                <c:pt idx="3">
                  <c:v>Genel Toplam</c:v>
                </c:pt>
              </c:strCache>
            </c:strRef>
          </c:cat>
          <c:val>
            <c:numRef>
              <c:f>sontest!$B$8:$B$11</c:f>
              <c:numCache>
                <c:formatCode>0%</c:formatCode>
                <c:ptCount val="4"/>
                <c:pt idx="0">
                  <c:v>0.9285714285714286</c:v>
                </c:pt>
                <c:pt idx="1">
                  <c:v>0.71153846153846156</c:v>
                </c:pt>
                <c:pt idx="2">
                  <c:v>0.72649572649572647</c:v>
                </c:pt>
                <c:pt idx="3">
                  <c:v>0.73770491803278693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A1-B941-8956-1B2E12D083DF}"/>
            </c:ext>
          </c:extLst>
        </c:ser>
        <c:ser>
          <c:idx val="1"/>
          <c:order val="1"/>
          <c:tx>
            <c:strRef>
              <c:f>sontest!$C$1</c:f>
              <c:strCache>
                <c:ptCount val="1"/>
                <c:pt idx="0">
                  <c:v>Kısmen karşılandı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sontest!$A$8:$A$11</c:f>
              <c:strCache>
                <c:ptCount val="4"/>
                <c:pt idx="0">
                  <c:v>KOSGEB</c:v>
                </c:pt>
                <c:pt idx="1">
                  <c:v>ORAN</c:v>
                </c:pt>
                <c:pt idx="2">
                  <c:v>Talas Belediyesi</c:v>
                </c:pt>
                <c:pt idx="3">
                  <c:v>Genel Toplam</c:v>
                </c:pt>
              </c:strCache>
            </c:strRef>
          </c:cat>
          <c:val>
            <c:numRef>
              <c:f>sontest!$C$8:$C$11</c:f>
              <c:numCache>
                <c:formatCode>0%</c:formatCode>
                <c:ptCount val="4"/>
                <c:pt idx="0">
                  <c:v>7.1428571428571425E-2</c:v>
                </c:pt>
                <c:pt idx="1">
                  <c:v>0.23076923076923078</c:v>
                </c:pt>
                <c:pt idx="2">
                  <c:v>0.25641025641025639</c:v>
                </c:pt>
                <c:pt idx="3">
                  <c:v>0.23497267759562843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A1-B941-8956-1B2E12D083DF}"/>
            </c:ext>
          </c:extLst>
        </c:ser>
        <c:ser>
          <c:idx val="2"/>
          <c:order val="2"/>
          <c:tx>
            <c:strRef>
              <c:f>sontest!$D$1</c:f>
              <c:strCache>
                <c:ptCount val="1"/>
                <c:pt idx="0">
                  <c:v>Ne karşılandı ne karşılanmadı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A1-B941-8956-1B2E12D083D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A1-B941-8956-1B2E12D083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sontest!$A$8:$A$11</c:f>
              <c:strCache>
                <c:ptCount val="4"/>
                <c:pt idx="0">
                  <c:v>KOSGEB</c:v>
                </c:pt>
                <c:pt idx="1">
                  <c:v>ORAN</c:v>
                </c:pt>
                <c:pt idx="2">
                  <c:v>Talas Belediyesi</c:v>
                </c:pt>
                <c:pt idx="3">
                  <c:v>Genel Toplam</c:v>
                </c:pt>
              </c:strCache>
            </c:strRef>
          </c:cat>
          <c:val>
            <c:numRef>
              <c:f>sontest!$D$8:$D$11</c:f>
              <c:numCache>
                <c:formatCode>0%</c:formatCode>
                <c:ptCount val="4"/>
                <c:pt idx="0">
                  <c:v>0</c:v>
                </c:pt>
                <c:pt idx="1">
                  <c:v>3.8461538461538464E-2</c:v>
                </c:pt>
                <c:pt idx="2">
                  <c:v>0</c:v>
                </c:pt>
                <c:pt idx="3">
                  <c:v>1.092896174863388E-2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A1-B941-8956-1B2E12D083DF}"/>
            </c:ext>
          </c:extLst>
        </c:ser>
        <c:ser>
          <c:idx val="3"/>
          <c:order val="3"/>
          <c:tx>
            <c:strRef>
              <c:f>sontest!$E$1</c:f>
              <c:strCache>
                <c:ptCount val="1"/>
                <c:pt idx="0">
                  <c:v>Bir kısmı karşılandı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A1-B941-8956-1B2E12D083DF}"/>
                </c:ext>
              </c:extLst>
            </c:dLbl>
            <c:dLbl>
              <c:idx val="1"/>
              <c:layout>
                <c:manualLayout>
                  <c:x val="0"/>
                  <c:y val="-1.9723865877712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FA1-B941-8956-1B2E12D083DF}"/>
                </c:ext>
              </c:extLst>
            </c:dLbl>
            <c:dLbl>
              <c:idx val="2"/>
              <c:layout>
                <c:manualLayout>
                  <c:x val="0"/>
                  <c:y val="-1.97238658777120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A1-B941-8956-1B2E12D083DF}"/>
                </c:ext>
              </c:extLst>
            </c:dLbl>
            <c:dLbl>
              <c:idx val="3"/>
              <c:layout>
                <c:manualLayout>
                  <c:x val="0"/>
                  <c:y val="-1.97238658777120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FA1-B941-8956-1B2E12D083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sontest!$A$8:$A$11</c:f>
              <c:strCache>
                <c:ptCount val="4"/>
                <c:pt idx="0">
                  <c:v>KOSGEB</c:v>
                </c:pt>
                <c:pt idx="1">
                  <c:v>ORAN</c:v>
                </c:pt>
                <c:pt idx="2">
                  <c:v>Talas Belediyesi</c:v>
                </c:pt>
                <c:pt idx="3">
                  <c:v>Genel Toplam</c:v>
                </c:pt>
              </c:strCache>
            </c:strRef>
          </c:cat>
          <c:val>
            <c:numRef>
              <c:f>sontest!$E$8:$E$11</c:f>
              <c:numCache>
                <c:formatCode>0%</c:formatCode>
                <c:ptCount val="4"/>
                <c:pt idx="0">
                  <c:v>0</c:v>
                </c:pt>
                <c:pt idx="1">
                  <c:v>1.9230769230769232E-2</c:v>
                </c:pt>
                <c:pt idx="2">
                  <c:v>1.7094017094017096E-2</c:v>
                </c:pt>
                <c:pt idx="3">
                  <c:v>1.6393442622950821E-2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FA1-B941-8956-1B2E12D083DF}"/>
            </c:ext>
          </c:extLst>
        </c:ser>
        <c:ser>
          <c:idx val="4"/>
          <c:order val="4"/>
          <c:tx>
            <c:strRef>
              <c:f>sontest!$F$1</c:f>
              <c:strCache>
                <c:ptCount val="1"/>
                <c:pt idx="0">
                  <c:v>Hiçbir beklentim karşılanmadı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sontest!$A$8:$A$11</c:f>
              <c:strCache>
                <c:ptCount val="4"/>
                <c:pt idx="0">
                  <c:v>KOSGEB</c:v>
                </c:pt>
                <c:pt idx="1">
                  <c:v>ORAN</c:v>
                </c:pt>
                <c:pt idx="2">
                  <c:v>Talas Belediyesi</c:v>
                </c:pt>
                <c:pt idx="3">
                  <c:v>Genel Toplam</c:v>
                </c:pt>
              </c:strCache>
            </c:strRef>
          </c:cat>
          <c:val>
            <c:numRef>
              <c:f>sontest!$F$8:$F$11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A-CFA1-B941-8956-1B2E12D083D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61311055"/>
        <c:axId val="1904443103"/>
      </c:barChart>
      <c:catAx>
        <c:axId val="18613110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tr-TR"/>
          </a:p>
        </c:txPr>
        <c:crossAx val="1904443103"/>
        <c:crosses val="autoZero"/>
        <c:auto val="1"/>
        <c:lblAlgn val="ctr"/>
        <c:lblOffset val="100"/>
        <c:noMultiLvlLbl val="0"/>
      </c:catAx>
      <c:valAx>
        <c:axId val="19044431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tr-TR"/>
          </a:p>
        </c:txPr>
        <c:crossAx val="1861311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284309583253312"/>
          <c:y val="0.87122300501910943"/>
          <c:w val="0.8383788489853401"/>
          <c:h val="0.111233135331767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Avenir Book" panose="02000503020000020003" pitchFamily="2" charset="0"/>
        </a:defRPr>
      </a:pPr>
      <a:endParaRPr lang="tr-T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ön_girişimcilik!$C$18:$C$22</cx:f>
        <cx:lvl ptCount="5">
          <cx:pt idx="0">Bilgi edinmek: Girişimcilik</cx:pt>
          <cx:pt idx="1">Bilgi edinmek: Kendi işini kurmak</cx:pt>
          <cx:pt idx="2">Kendi işini kurmak</cx:pt>
          <cx:pt idx="3">Çevre edinmek</cx:pt>
          <cx:pt idx="4">Hepsi</cx:pt>
        </cx:lvl>
      </cx:strDim>
      <cx:numDim type="val">
        <cx:f>ön_girişimcilik!$D$18:$D$22</cx:f>
        <cx:lvl ptCount="5" formatCode="Genel">
          <cx:pt idx="0">83</cx:pt>
          <cx:pt idx="1">126</cx:pt>
          <cx:pt idx="2">34</cx:pt>
          <cx:pt idx="3">29</cx:pt>
          <cx:pt idx="4">28</cx:pt>
        </cx:lvl>
      </cx:numDim>
    </cx:data>
  </cx:chartData>
  <cx:chart>
    <cx:plotArea>
      <cx:plotAreaRegion>
        <cx:series layoutId="funnel" uniqueId="{FCAB7E0A-A548-A649-BEFC-C8772D85F4E3}">
          <cx:tx>
            <cx:txData>
              <cx:f>ön_girişimcilik!$D$17</cx:f>
              <cx:v>count</cx:v>
            </cx:txData>
          </cx:tx>
          <cx:dataPt idx="0">
            <cx:spPr>
              <a:solidFill>
                <a:srgbClr val="E28394">
                  <a:lumMod val="50000"/>
                </a:srgbClr>
              </a:solidFill>
            </cx:spPr>
          </cx:dataPt>
          <cx:dataPt idx="2">
            <cx:spPr>
              <a:solidFill>
                <a:srgbClr val="77A2BB">
                  <a:lumMod val="75000"/>
                </a:srgbClr>
              </a:solidFill>
            </cx:spPr>
          </cx:dataPt>
          <cx:dataPt idx="3">
            <cx:spPr>
              <a:solidFill>
                <a:srgbClr val="E6C069">
                  <a:lumMod val="75000"/>
                </a:srgbClr>
              </a:solidFill>
            </cx:spPr>
          </cx:dataPt>
          <cx:dataPt idx="4">
            <cx:spPr>
              <a:solidFill>
                <a:srgbClr val="8DAB8E">
                  <a:lumMod val="75000"/>
                </a:srgbClr>
              </a:solidFill>
            </cx:spPr>
          </cx:dataPt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400" b="0" i="0">
                    <a:solidFill>
                      <a:srgbClr val="595959"/>
                    </a:solidFill>
                    <a:latin typeface="Avenir Book" panose="02000503020000020003" pitchFamily="2" charset="0"/>
                    <a:ea typeface="Avenir Book" panose="02000503020000020003" pitchFamily="2" charset="0"/>
                    <a:cs typeface="Avenir Book" panose="02000503020000020003" pitchFamily="2" charset="0"/>
                  </a:defRPr>
                </a:pPr>
                <a:endParaRPr lang="tr-TR" sz="1400">
                  <a:latin typeface="Avenir Book" panose="02000503020000020003" pitchFamily="2" charset="0"/>
                </a:endParaRPr>
              </a:p>
            </cx:txPr>
            <cx:visibility seriesName="0" categoryName="1" value="1"/>
          </cx:dataLabels>
          <cx:dataId val="0"/>
        </cx:series>
      </cx:plotAreaRegion>
      <cx:axis id="0" hidden="1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900" b="0" i="0">
                <a:solidFill>
                  <a:srgbClr val="59595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pPr>
            <a:endParaRPr lang="tr-TR">
              <a:latin typeface="Avenir Book" panose="02000503020000020003" pitchFamily="2" charset="0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8C5FF-2B8A-974A-A0C6-14C0AB3AA90E}" type="doc">
      <dgm:prSet loTypeId="urn:microsoft.com/office/officeart/2009/layout/CircleArrow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CA128E0A-D497-4B4A-A250-659868873106}">
      <dgm:prSet phldrT="[Metin]"/>
      <dgm:spPr/>
      <dgm:t>
        <a:bodyPr/>
        <a:lstStyle/>
        <a:p>
          <a:r>
            <a:rPr lang="tr-TR" dirty="0">
              <a:latin typeface="Century Gothic" panose="020B0502020202020204" pitchFamily="34" charset="0"/>
            </a:rPr>
            <a:t>Ön Test</a:t>
          </a:r>
        </a:p>
      </dgm:t>
    </dgm:pt>
    <dgm:pt modelId="{7C1123C1-FF6C-9145-8D07-FFFEB9358A42}" type="parTrans" cxnId="{6B49C080-DCE2-744F-80E5-480D804607EC}">
      <dgm:prSet/>
      <dgm:spPr/>
      <dgm:t>
        <a:bodyPr/>
        <a:lstStyle/>
        <a:p>
          <a:endParaRPr lang="tr-TR">
            <a:latin typeface="Century Gothic" panose="020B0502020202020204" pitchFamily="34" charset="0"/>
          </a:endParaRPr>
        </a:p>
      </dgm:t>
    </dgm:pt>
    <dgm:pt modelId="{91CCA906-EB1B-2A46-B4BD-BB8270F89EF8}" type="sibTrans" cxnId="{6B49C080-DCE2-744F-80E5-480D804607EC}">
      <dgm:prSet/>
      <dgm:spPr/>
      <dgm:t>
        <a:bodyPr/>
        <a:lstStyle/>
        <a:p>
          <a:endParaRPr lang="tr-TR">
            <a:latin typeface="Century Gothic" panose="020B0502020202020204" pitchFamily="34" charset="0"/>
          </a:endParaRPr>
        </a:p>
      </dgm:t>
    </dgm:pt>
    <dgm:pt modelId="{6FE0F43E-84DB-7640-B434-454EBECA9B5C}">
      <dgm:prSet phldrT="[Metin]"/>
      <dgm:spPr/>
      <dgm:t>
        <a:bodyPr/>
        <a:lstStyle/>
        <a:p>
          <a:r>
            <a:rPr lang="tr-TR" dirty="0">
              <a:latin typeface="Century Gothic" panose="020B0502020202020204" pitchFamily="34" charset="0"/>
            </a:rPr>
            <a:t>Son Test</a:t>
          </a:r>
        </a:p>
      </dgm:t>
    </dgm:pt>
    <dgm:pt modelId="{2A9CDC54-5CD9-9146-943F-CEBD4DB3A534}" type="parTrans" cxnId="{A84B86EC-96D5-7149-8744-AF7BA14CE9CD}">
      <dgm:prSet/>
      <dgm:spPr/>
      <dgm:t>
        <a:bodyPr/>
        <a:lstStyle/>
        <a:p>
          <a:endParaRPr lang="tr-TR">
            <a:latin typeface="Century Gothic" panose="020B0502020202020204" pitchFamily="34" charset="0"/>
          </a:endParaRPr>
        </a:p>
      </dgm:t>
    </dgm:pt>
    <dgm:pt modelId="{8C0636A8-4DA1-8C4E-8FFF-0E431E49E6E5}" type="sibTrans" cxnId="{A84B86EC-96D5-7149-8744-AF7BA14CE9CD}">
      <dgm:prSet/>
      <dgm:spPr/>
      <dgm:t>
        <a:bodyPr/>
        <a:lstStyle/>
        <a:p>
          <a:endParaRPr lang="tr-TR">
            <a:latin typeface="Century Gothic" panose="020B0502020202020204" pitchFamily="34" charset="0"/>
          </a:endParaRPr>
        </a:p>
      </dgm:t>
    </dgm:pt>
    <dgm:pt modelId="{876F4DB4-A262-5444-9B76-0FF0A174479C}">
      <dgm:prSet phldrT="[Metin]"/>
      <dgm:spPr/>
      <dgm:t>
        <a:bodyPr/>
        <a:lstStyle/>
        <a:p>
          <a:r>
            <a:rPr lang="tr-TR" dirty="0">
              <a:latin typeface="Century Gothic" panose="020B0502020202020204" pitchFamily="34" charset="0"/>
            </a:rPr>
            <a:t>Son Anketler</a:t>
          </a:r>
        </a:p>
      </dgm:t>
    </dgm:pt>
    <dgm:pt modelId="{13FAB0DB-ED24-FD46-A47D-B20251A1B9BF}" type="parTrans" cxnId="{287D8930-9E9B-8240-9586-00020A4BE2D0}">
      <dgm:prSet/>
      <dgm:spPr/>
      <dgm:t>
        <a:bodyPr/>
        <a:lstStyle/>
        <a:p>
          <a:endParaRPr lang="tr-TR">
            <a:latin typeface="Century Gothic" panose="020B0502020202020204" pitchFamily="34" charset="0"/>
          </a:endParaRPr>
        </a:p>
      </dgm:t>
    </dgm:pt>
    <dgm:pt modelId="{7E50D578-1A6D-9A4C-94D1-11D1754C7E7C}" type="sibTrans" cxnId="{287D8930-9E9B-8240-9586-00020A4BE2D0}">
      <dgm:prSet/>
      <dgm:spPr/>
      <dgm:t>
        <a:bodyPr/>
        <a:lstStyle/>
        <a:p>
          <a:endParaRPr lang="tr-TR">
            <a:latin typeface="Century Gothic" panose="020B0502020202020204" pitchFamily="34" charset="0"/>
          </a:endParaRPr>
        </a:p>
      </dgm:t>
    </dgm:pt>
    <dgm:pt modelId="{506D7CB6-7CBC-AD43-927C-B551F4A574C3}">
      <dgm:prSet phldrT="[Metin]"/>
      <dgm:spPr/>
      <dgm:t>
        <a:bodyPr/>
        <a:lstStyle/>
        <a:p>
          <a:r>
            <a:rPr lang="tr-TR" dirty="0">
              <a:latin typeface="Century Gothic" panose="020B0502020202020204" pitchFamily="34" charset="0"/>
            </a:rPr>
            <a:t>Takip Anketleri</a:t>
          </a:r>
        </a:p>
      </dgm:t>
    </dgm:pt>
    <dgm:pt modelId="{849812B7-13C8-D742-9EB1-D3BF06EC6E30}" type="parTrans" cxnId="{45BE455C-54F2-CF43-ABD8-AE289D85AA61}">
      <dgm:prSet/>
      <dgm:spPr/>
      <dgm:t>
        <a:bodyPr/>
        <a:lstStyle/>
        <a:p>
          <a:endParaRPr lang="tr-TR">
            <a:latin typeface="Century Gothic" panose="020B0502020202020204" pitchFamily="34" charset="0"/>
          </a:endParaRPr>
        </a:p>
      </dgm:t>
    </dgm:pt>
    <dgm:pt modelId="{EA5626DA-1190-8246-9526-1BEE64083928}" type="sibTrans" cxnId="{45BE455C-54F2-CF43-ABD8-AE289D85AA61}">
      <dgm:prSet/>
      <dgm:spPr/>
      <dgm:t>
        <a:bodyPr/>
        <a:lstStyle/>
        <a:p>
          <a:endParaRPr lang="tr-TR">
            <a:latin typeface="Century Gothic" panose="020B0502020202020204" pitchFamily="34" charset="0"/>
          </a:endParaRPr>
        </a:p>
      </dgm:t>
    </dgm:pt>
    <dgm:pt modelId="{EE67FAC1-988B-C64B-AD05-523C132A0AB0}" type="pres">
      <dgm:prSet presAssocID="{5C68C5FF-2B8A-974A-A0C6-14C0AB3AA90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3408B0F-3B55-1444-BEA8-D9030146D8CD}" type="pres">
      <dgm:prSet presAssocID="{CA128E0A-D497-4B4A-A250-659868873106}" presName="Accent1" presStyleCnt="0"/>
      <dgm:spPr/>
    </dgm:pt>
    <dgm:pt modelId="{920C068F-0191-8D46-B246-D9FEBEB513A9}" type="pres">
      <dgm:prSet presAssocID="{CA128E0A-D497-4B4A-A250-659868873106}" presName="Accent" presStyleLbl="node1" presStyleIdx="0" presStyleCnt="4"/>
      <dgm:spPr/>
    </dgm:pt>
    <dgm:pt modelId="{D9243492-E7DD-614A-9C90-AF04F849562E}" type="pres">
      <dgm:prSet presAssocID="{CA128E0A-D497-4B4A-A250-659868873106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0E70D3F0-D40B-5B44-9D63-F89D31E0F172}" type="pres">
      <dgm:prSet presAssocID="{6FE0F43E-84DB-7640-B434-454EBECA9B5C}" presName="Accent2" presStyleCnt="0"/>
      <dgm:spPr/>
    </dgm:pt>
    <dgm:pt modelId="{5026F8CA-C6F7-A44F-B1A4-C44794141444}" type="pres">
      <dgm:prSet presAssocID="{6FE0F43E-84DB-7640-B434-454EBECA9B5C}" presName="Accent" presStyleLbl="node1" presStyleIdx="1" presStyleCnt="4"/>
      <dgm:spPr/>
    </dgm:pt>
    <dgm:pt modelId="{FA840190-2CCC-994E-B11D-B6DFFA168666}" type="pres">
      <dgm:prSet presAssocID="{6FE0F43E-84DB-7640-B434-454EBECA9B5C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1EAAAA28-D1A3-F84C-81D1-87B34705673F}" type="pres">
      <dgm:prSet presAssocID="{506D7CB6-7CBC-AD43-927C-B551F4A574C3}" presName="Accent3" presStyleCnt="0"/>
      <dgm:spPr/>
    </dgm:pt>
    <dgm:pt modelId="{DFF1BC67-CEE5-5141-9968-BA82190B08AB}" type="pres">
      <dgm:prSet presAssocID="{506D7CB6-7CBC-AD43-927C-B551F4A574C3}" presName="Accent" presStyleLbl="node1" presStyleIdx="2" presStyleCnt="4"/>
      <dgm:spPr/>
    </dgm:pt>
    <dgm:pt modelId="{050A0308-BF14-6843-8460-3A45D3A6685E}" type="pres">
      <dgm:prSet presAssocID="{506D7CB6-7CBC-AD43-927C-B551F4A574C3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1F753CAD-9325-0A4F-A306-A45921F0A6A1}" type="pres">
      <dgm:prSet presAssocID="{876F4DB4-A262-5444-9B76-0FF0A174479C}" presName="Accent4" presStyleCnt="0"/>
      <dgm:spPr/>
    </dgm:pt>
    <dgm:pt modelId="{22157ECC-F233-A345-ADAE-D3C499381231}" type="pres">
      <dgm:prSet presAssocID="{876F4DB4-A262-5444-9B76-0FF0A174479C}" presName="Accent" presStyleLbl="node1" presStyleIdx="3" presStyleCnt="4"/>
      <dgm:spPr/>
    </dgm:pt>
    <dgm:pt modelId="{A0EF7E2F-E70F-E34F-B4E3-9FC441A990AD}" type="pres">
      <dgm:prSet presAssocID="{876F4DB4-A262-5444-9B76-0FF0A174479C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287D8930-9E9B-8240-9586-00020A4BE2D0}" srcId="{5C68C5FF-2B8A-974A-A0C6-14C0AB3AA90E}" destId="{876F4DB4-A262-5444-9B76-0FF0A174479C}" srcOrd="3" destOrd="0" parTransId="{13FAB0DB-ED24-FD46-A47D-B20251A1B9BF}" sibTransId="{7E50D578-1A6D-9A4C-94D1-11D1754C7E7C}"/>
    <dgm:cxn modelId="{53DFB034-0FCC-D845-A754-F374879716AD}" type="presOf" srcId="{506D7CB6-7CBC-AD43-927C-B551F4A574C3}" destId="{050A0308-BF14-6843-8460-3A45D3A6685E}" srcOrd="0" destOrd="0" presId="urn:microsoft.com/office/officeart/2009/layout/CircleArrowProcess"/>
    <dgm:cxn modelId="{B761743F-D470-8342-9184-4889407B2A7C}" type="presOf" srcId="{5C68C5FF-2B8A-974A-A0C6-14C0AB3AA90E}" destId="{EE67FAC1-988B-C64B-AD05-523C132A0AB0}" srcOrd="0" destOrd="0" presId="urn:microsoft.com/office/officeart/2009/layout/CircleArrowProcess"/>
    <dgm:cxn modelId="{F4BC6F58-D573-614D-8FA3-F2744119285D}" type="presOf" srcId="{CA128E0A-D497-4B4A-A250-659868873106}" destId="{D9243492-E7DD-614A-9C90-AF04F849562E}" srcOrd="0" destOrd="0" presId="urn:microsoft.com/office/officeart/2009/layout/CircleArrowProcess"/>
    <dgm:cxn modelId="{45BE455C-54F2-CF43-ABD8-AE289D85AA61}" srcId="{5C68C5FF-2B8A-974A-A0C6-14C0AB3AA90E}" destId="{506D7CB6-7CBC-AD43-927C-B551F4A574C3}" srcOrd="2" destOrd="0" parTransId="{849812B7-13C8-D742-9EB1-D3BF06EC6E30}" sibTransId="{EA5626DA-1190-8246-9526-1BEE64083928}"/>
    <dgm:cxn modelId="{6B49C080-DCE2-744F-80E5-480D804607EC}" srcId="{5C68C5FF-2B8A-974A-A0C6-14C0AB3AA90E}" destId="{CA128E0A-D497-4B4A-A250-659868873106}" srcOrd="0" destOrd="0" parTransId="{7C1123C1-FF6C-9145-8D07-FFFEB9358A42}" sibTransId="{91CCA906-EB1B-2A46-B4BD-BB8270F89EF8}"/>
    <dgm:cxn modelId="{D38977C8-6E49-674E-81DE-2E296649F1AD}" type="presOf" srcId="{876F4DB4-A262-5444-9B76-0FF0A174479C}" destId="{A0EF7E2F-E70F-E34F-B4E3-9FC441A990AD}" srcOrd="0" destOrd="0" presId="urn:microsoft.com/office/officeart/2009/layout/CircleArrowProcess"/>
    <dgm:cxn modelId="{A84B86EC-96D5-7149-8744-AF7BA14CE9CD}" srcId="{5C68C5FF-2B8A-974A-A0C6-14C0AB3AA90E}" destId="{6FE0F43E-84DB-7640-B434-454EBECA9B5C}" srcOrd="1" destOrd="0" parTransId="{2A9CDC54-5CD9-9146-943F-CEBD4DB3A534}" sibTransId="{8C0636A8-4DA1-8C4E-8FFF-0E431E49E6E5}"/>
    <dgm:cxn modelId="{27805AFF-101D-F64A-8ACC-43076E2B1524}" type="presOf" srcId="{6FE0F43E-84DB-7640-B434-454EBECA9B5C}" destId="{FA840190-2CCC-994E-B11D-B6DFFA168666}" srcOrd="0" destOrd="0" presId="urn:microsoft.com/office/officeart/2009/layout/CircleArrowProcess"/>
    <dgm:cxn modelId="{3AF22E3D-82EE-4145-9624-EED80622C0B8}" type="presParOf" srcId="{EE67FAC1-988B-C64B-AD05-523C132A0AB0}" destId="{33408B0F-3B55-1444-BEA8-D9030146D8CD}" srcOrd="0" destOrd="0" presId="urn:microsoft.com/office/officeart/2009/layout/CircleArrowProcess"/>
    <dgm:cxn modelId="{30F9AAA0-FC6D-CE40-A6BB-BDC10A7E3C33}" type="presParOf" srcId="{33408B0F-3B55-1444-BEA8-D9030146D8CD}" destId="{920C068F-0191-8D46-B246-D9FEBEB513A9}" srcOrd="0" destOrd="0" presId="urn:microsoft.com/office/officeart/2009/layout/CircleArrowProcess"/>
    <dgm:cxn modelId="{B69C65C0-AF94-7F4F-AA52-24C4B0798DB1}" type="presParOf" srcId="{EE67FAC1-988B-C64B-AD05-523C132A0AB0}" destId="{D9243492-E7DD-614A-9C90-AF04F849562E}" srcOrd="1" destOrd="0" presId="urn:microsoft.com/office/officeart/2009/layout/CircleArrowProcess"/>
    <dgm:cxn modelId="{A9DDFB8E-ABB2-6B4B-B70F-CB1E8AF8DC05}" type="presParOf" srcId="{EE67FAC1-988B-C64B-AD05-523C132A0AB0}" destId="{0E70D3F0-D40B-5B44-9D63-F89D31E0F172}" srcOrd="2" destOrd="0" presId="urn:microsoft.com/office/officeart/2009/layout/CircleArrowProcess"/>
    <dgm:cxn modelId="{C3336B5A-1E40-EC41-80D9-285432A30422}" type="presParOf" srcId="{0E70D3F0-D40B-5B44-9D63-F89D31E0F172}" destId="{5026F8CA-C6F7-A44F-B1A4-C44794141444}" srcOrd="0" destOrd="0" presId="urn:microsoft.com/office/officeart/2009/layout/CircleArrowProcess"/>
    <dgm:cxn modelId="{BD20860B-DBF6-0E45-B173-9FA868E6094D}" type="presParOf" srcId="{EE67FAC1-988B-C64B-AD05-523C132A0AB0}" destId="{FA840190-2CCC-994E-B11D-B6DFFA168666}" srcOrd="3" destOrd="0" presId="urn:microsoft.com/office/officeart/2009/layout/CircleArrowProcess"/>
    <dgm:cxn modelId="{A6346DC9-C8D5-F040-83FD-CAAABCF2E30F}" type="presParOf" srcId="{EE67FAC1-988B-C64B-AD05-523C132A0AB0}" destId="{1EAAAA28-D1A3-F84C-81D1-87B34705673F}" srcOrd="4" destOrd="0" presId="urn:microsoft.com/office/officeart/2009/layout/CircleArrowProcess"/>
    <dgm:cxn modelId="{08FA774C-5A60-5F44-BE4C-C394B8EC263E}" type="presParOf" srcId="{1EAAAA28-D1A3-F84C-81D1-87B34705673F}" destId="{DFF1BC67-CEE5-5141-9968-BA82190B08AB}" srcOrd="0" destOrd="0" presId="urn:microsoft.com/office/officeart/2009/layout/CircleArrowProcess"/>
    <dgm:cxn modelId="{B07B5184-9E4C-7048-BE59-EB931B0F70EF}" type="presParOf" srcId="{EE67FAC1-988B-C64B-AD05-523C132A0AB0}" destId="{050A0308-BF14-6843-8460-3A45D3A6685E}" srcOrd="5" destOrd="0" presId="urn:microsoft.com/office/officeart/2009/layout/CircleArrowProcess"/>
    <dgm:cxn modelId="{00F62318-C970-8942-A77E-BD6A63FC9DF2}" type="presParOf" srcId="{EE67FAC1-988B-C64B-AD05-523C132A0AB0}" destId="{1F753CAD-9325-0A4F-A306-A45921F0A6A1}" srcOrd="6" destOrd="0" presId="urn:microsoft.com/office/officeart/2009/layout/CircleArrowProcess"/>
    <dgm:cxn modelId="{CFDD895C-E204-3145-B717-3E1EF004008A}" type="presParOf" srcId="{1F753CAD-9325-0A4F-A306-A45921F0A6A1}" destId="{22157ECC-F233-A345-ADAE-D3C499381231}" srcOrd="0" destOrd="0" presId="urn:microsoft.com/office/officeart/2009/layout/CircleArrowProcess"/>
    <dgm:cxn modelId="{2F26372D-406F-D04E-A440-CDB805E9D1B2}" type="presParOf" srcId="{EE67FAC1-988B-C64B-AD05-523C132A0AB0}" destId="{A0EF7E2F-E70F-E34F-B4E3-9FC441A990AD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68C5FF-2B8A-974A-A0C6-14C0AB3AA90E}" type="doc">
      <dgm:prSet loTypeId="urn:microsoft.com/office/officeart/2009/layout/CircleArrow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CA128E0A-D497-4B4A-A250-659868873106}">
      <dgm:prSet phldrT="[Metin]"/>
      <dgm:spPr/>
      <dgm:t>
        <a:bodyPr/>
        <a:lstStyle/>
        <a:p>
          <a:r>
            <a:rPr lang="tr-TR" dirty="0"/>
            <a:t>Ön Test</a:t>
          </a:r>
        </a:p>
      </dgm:t>
    </dgm:pt>
    <dgm:pt modelId="{7C1123C1-FF6C-9145-8D07-FFFEB9358A42}" type="parTrans" cxnId="{6B49C080-DCE2-744F-80E5-480D804607EC}">
      <dgm:prSet/>
      <dgm:spPr/>
      <dgm:t>
        <a:bodyPr/>
        <a:lstStyle/>
        <a:p>
          <a:endParaRPr lang="tr-TR"/>
        </a:p>
      </dgm:t>
    </dgm:pt>
    <dgm:pt modelId="{91CCA906-EB1B-2A46-B4BD-BB8270F89EF8}" type="sibTrans" cxnId="{6B49C080-DCE2-744F-80E5-480D804607EC}">
      <dgm:prSet/>
      <dgm:spPr/>
      <dgm:t>
        <a:bodyPr/>
        <a:lstStyle/>
        <a:p>
          <a:endParaRPr lang="tr-TR"/>
        </a:p>
      </dgm:t>
    </dgm:pt>
    <dgm:pt modelId="{6FE0F43E-84DB-7640-B434-454EBECA9B5C}">
      <dgm:prSet phldrT="[Metin]"/>
      <dgm:spPr/>
      <dgm:t>
        <a:bodyPr/>
        <a:lstStyle/>
        <a:p>
          <a:r>
            <a:rPr lang="tr-TR" dirty="0"/>
            <a:t>Son Test</a:t>
          </a:r>
        </a:p>
      </dgm:t>
    </dgm:pt>
    <dgm:pt modelId="{2A9CDC54-5CD9-9146-943F-CEBD4DB3A534}" type="parTrans" cxnId="{A84B86EC-96D5-7149-8744-AF7BA14CE9CD}">
      <dgm:prSet/>
      <dgm:spPr/>
      <dgm:t>
        <a:bodyPr/>
        <a:lstStyle/>
        <a:p>
          <a:endParaRPr lang="tr-TR"/>
        </a:p>
      </dgm:t>
    </dgm:pt>
    <dgm:pt modelId="{8C0636A8-4DA1-8C4E-8FFF-0E431E49E6E5}" type="sibTrans" cxnId="{A84B86EC-96D5-7149-8744-AF7BA14CE9CD}">
      <dgm:prSet/>
      <dgm:spPr/>
      <dgm:t>
        <a:bodyPr/>
        <a:lstStyle/>
        <a:p>
          <a:endParaRPr lang="tr-TR"/>
        </a:p>
      </dgm:t>
    </dgm:pt>
    <dgm:pt modelId="{876F4DB4-A262-5444-9B76-0FF0A174479C}">
      <dgm:prSet phldrT="[Metin]"/>
      <dgm:spPr/>
      <dgm:t>
        <a:bodyPr/>
        <a:lstStyle/>
        <a:p>
          <a:r>
            <a:rPr lang="tr-TR" dirty="0"/>
            <a:t>Son Anketler</a:t>
          </a:r>
        </a:p>
      </dgm:t>
    </dgm:pt>
    <dgm:pt modelId="{13FAB0DB-ED24-FD46-A47D-B20251A1B9BF}" type="parTrans" cxnId="{287D8930-9E9B-8240-9586-00020A4BE2D0}">
      <dgm:prSet/>
      <dgm:spPr/>
      <dgm:t>
        <a:bodyPr/>
        <a:lstStyle/>
        <a:p>
          <a:endParaRPr lang="tr-TR"/>
        </a:p>
      </dgm:t>
    </dgm:pt>
    <dgm:pt modelId="{7E50D578-1A6D-9A4C-94D1-11D1754C7E7C}" type="sibTrans" cxnId="{287D8930-9E9B-8240-9586-00020A4BE2D0}">
      <dgm:prSet/>
      <dgm:spPr/>
      <dgm:t>
        <a:bodyPr/>
        <a:lstStyle/>
        <a:p>
          <a:endParaRPr lang="tr-TR"/>
        </a:p>
      </dgm:t>
    </dgm:pt>
    <dgm:pt modelId="{506D7CB6-7CBC-AD43-927C-B551F4A574C3}">
      <dgm:prSet phldrT="[Metin]"/>
      <dgm:spPr/>
      <dgm:t>
        <a:bodyPr/>
        <a:lstStyle/>
        <a:p>
          <a:r>
            <a:rPr lang="tr-TR" dirty="0"/>
            <a:t>Takip Anketleri</a:t>
          </a:r>
        </a:p>
      </dgm:t>
    </dgm:pt>
    <dgm:pt modelId="{849812B7-13C8-D742-9EB1-D3BF06EC6E30}" type="parTrans" cxnId="{45BE455C-54F2-CF43-ABD8-AE289D85AA61}">
      <dgm:prSet/>
      <dgm:spPr/>
      <dgm:t>
        <a:bodyPr/>
        <a:lstStyle/>
        <a:p>
          <a:endParaRPr lang="tr-TR"/>
        </a:p>
      </dgm:t>
    </dgm:pt>
    <dgm:pt modelId="{EA5626DA-1190-8246-9526-1BEE64083928}" type="sibTrans" cxnId="{45BE455C-54F2-CF43-ABD8-AE289D85AA61}">
      <dgm:prSet/>
      <dgm:spPr/>
      <dgm:t>
        <a:bodyPr/>
        <a:lstStyle/>
        <a:p>
          <a:endParaRPr lang="tr-TR"/>
        </a:p>
      </dgm:t>
    </dgm:pt>
    <dgm:pt modelId="{EE67FAC1-988B-C64B-AD05-523C132A0AB0}" type="pres">
      <dgm:prSet presAssocID="{5C68C5FF-2B8A-974A-A0C6-14C0AB3AA90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3408B0F-3B55-1444-BEA8-D9030146D8CD}" type="pres">
      <dgm:prSet presAssocID="{CA128E0A-D497-4B4A-A250-659868873106}" presName="Accent1" presStyleCnt="0"/>
      <dgm:spPr/>
    </dgm:pt>
    <dgm:pt modelId="{920C068F-0191-8D46-B246-D9FEBEB513A9}" type="pres">
      <dgm:prSet presAssocID="{CA128E0A-D497-4B4A-A250-659868873106}" presName="Accent" presStyleLbl="node1" presStyleIdx="0" presStyleCnt="4"/>
      <dgm:spPr/>
    </dgm:pt>
    <dgm:pt modelId="{D9243492-E7DD-614A-9C90-AF04F849562E}" type="pres">
      <dgm:prSet presAssocID="{CA128E0A-D497-4B4A-A250-659868873106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0E70D3F0-D40B-5B44-9D63-F89D31E0F172}" type="pres">
      <dgm:prSet presAssocID="{6FE0F43E-84DB-7640-B434-454EBECA9B5C}" presName="Accent2" presStyleCnt="0"/>
      <dgm:spPr/>
    </dgm:pt>
    <dgm:pt modelId="{5026F8CA-C6F7-A44F-B1A4-C44794141444}" type="pres">
      <dgm:prSet presAssocID="{6FE0F43E-84DB-7640-B434-454EBECA9B5C}" presName="Accent" presStyleLbl="node1" presStyleIdx="1" presStyleCnt="4"/>
      <dgm:spPr/>
    </dgm:pt>
    <dgm:pt modelId="{FA840190-2CCC-994E-B11D-B6DFFA168666}" type="pres">
      <dgm:prSet presAssocID="{6FE0F43E-84DB-7640-B434-454EBECA9B5C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1EAAAA28-D1A3-F84C-81D1-87B34705673F}" type="pres">
      <dgm:prSet presAssocID="{506D7CB6-7CBC-AD43-927C-B551F4A574C3}" presName="Accent3" presStyleCnt="0"/>
      <dgm:spPr/>
    </dgm:pt>
    <dgm:pt modelId="{DFF1BC67-CEE5-5141-9968-BA82190B08AB}" type="pres">
      <dgm:prSet presAssocID="{506D7CB6-7CBC-AD43-927C-B551F4A574C3}" presName="Accent" presStyleLbl="node1" presStyleIdx="2" presStyleCnt="4"/>
      <dgm:spPr/>
    </dgm:pt>
    <dgm:pt modelId="{050A0308-BF14-6843-8460-3A45D3A6685E}" type="pres">
      <dgm:prSet presAssocID="{506D7CB6-7CBC-AD43-927C-B551F4A574C3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1F753CAD-9325-0A4F-A306-A45921F0A6A1}" type="pres">
      <dgm:prSet presAssocID="{876F4DB4-A262-5444-9B76-0FF0A174479C}" presName="Accent4" presStyleCnt="0"/>
      <dgm:spPr/>
    </dgm:pt>
    <dgm:pt modelId="{22157ECC-F233-A345-ADAE-D3C499381231}" type="pres">
      <dgm:prSet presAssocID="{876F4DB4-A262-5444-9B76-0FF0A174479C}" presName="Accent" presStyleLbl="node1" presStyleIdx="3" presStyleCnt="4"/>
      <dgm:spPr/>
    </dgm:pt>
    <dgm:pt modelId="{A0EF7E2F-E70F-E34F-B4E3-9FC441A990AD}" type="pres">
      <dgm:prSet presAssocID="{876F4DB4-A262-5444-9B76-0FF0A174479C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287D8930-9E9B-8240-9586-00020A4BE2D0}" srcId="{5C68C5FF-2B8A-974A-A0C6-14C0AB3AA90E}" destId="{876F4DB4-A262-5444-9B76-0FF0A174479C}" srcOrd="3" destOrd="0" parTransId="{13FAB0DB-ED24-FD46-A47D-B20251A1B9BF}" sibTransId="{7E50D578-1A6D-9A4C-94D1-11D1754C7E7C}"/>
    <dgm:cxn modelId="{53DFB034-0FCC-D845-A754-F374879716AD}" type="presOf" srcId="{506D7CB6-7CBC-AD43-927C-B551F4A574C3}" destId="{050A0308-BF14-6843-8460-3A45D3A6685E}" srcOrd="0" destOrd="0" presId="urn:microsoft.com/office/officeart/2009/layout/CircleArrowProcess"/>
    <dgm:cxn modelId="{B761743F-D470-8342-9184-4889407B2A7C}" type="presOf" srcId="{5C68C5FF-2B8A-974A-A0C6-14C0AB3AA90E}" destId="{EE67FAC1-988B-C64B-AD05-523C132A0AB0}" srcOrd="0" destOrd="0" presId="urn:microsoft.com/office/officeart/2009/layout/CircleArrowProcess"/>
    <dgm:cxn modelId="{F4BC6F58-D573-614D-8FA3-F2744119285D}" type="presOf" srcId="{CA128E0A-D497-4B4A-A250-659868873106}" destId="{D9243492-E7DD-614A-9C90-AF04F849562E}" srcOrd="0" destOrd="0" presId="urn:microsoft.com/office/officeart/2009/layout/CircleArrowProcess"/>
    <dgm:cxn modelId="{45BE455C-54F2-CF43-ABD8-AE289D85AA61}" srcId="{5C68C5FF-2B8A-974A-A0C6-14C0AB3AA90E}" destId="{506D7CB6-7CBC-AD43-927C-B551F4A574C3}" srcOrd="2" destOrd="0" parTransId="{849812B7-13C8-D742-9EB1-D3BF06EC6E30}" sibTransId="{EA5626DA-1190-8246-9526-1BEE64083928}"/>
    <dgm:cxn modelId="{6B49C080-DCE2-744F-80E5-480D804607EC}" srcId="{5C68C5FF-2B8A-974A-A0C6-14C0AB3AA90E}" destId="{CA128E0A-D497-4B4A-A250-659868873106}" srcOrd="0" destOrd="0" parTransId="{7C1123C1-FF6C-9145-8D07-FFFEB9358A42}" sibTransId="{91CCA906-EB1B-2A46-B4BD-BB8270F89EF8}"/>
    <dgm:cxn modelId="{D38977C8-6E49-674E-81DE-2E296649F1AD}" type="presOf" srcId="{876F4DB4-A262-5444-9B76-0FF0A174479C}" destId="{A0EF7E2F-E70F-E34F-B4E3-9FC441A990AD}" srcOrd="0" destOrd="0" presId="urn:microsoft.com/office/officeart/2009/layout/CircleArrowProcess"/>
    <dgm:cxn modelId="{A84B86EC-96D5-7149-8744-AF7BA14CE9CD}" srcId="{5C68C5FF-2B8A-974A-A0C6-14C0AB3AA90E}" destId="{6FE0F43E-84DB-7640-B434-454EBECA9B5C}" srcOrd="1" destOrd="0" parTransId="{2A9CDC54-5CD9-9146-943F-CEBD4DB3A534}" sibTransId="{8C0636A8-4DA1-8C4E-8FFF-0E431E49E6E5}"/>
    <dgm:cxn modelId="{27805AFF-101D-F64A-8ACC-43076E2B1524}" type="presOf" srcId="{6FE0F43E-84DB-7640-B434-454EBECA9B5C}" destId="{FA840190-2CCC-994E-B11D-B6DFFA168666}" srcOrd="0" destOrd="0" presId="urn:microsoft.com/office/officeart/2009/layout/CircleArrowProcess"/>
    <dgm:cxn modelId="{3AF22E3D-82EE-4145-9624-EED80622C0B8}" type="presParOf" srcId="{EE67FAC1-988B-C64B-AD05-523C132A0AB0}" destId="{33408B0F-3B55-1444-BEA8-D9030146D8CD}" srcOrd="0" destOrd="0" presId="urn:microsoft.com/office/officeart/2009/layout/CircleArrowProcess"/>
    <dgm:cxn modelId="{30F9AAA0-FC6D-CE40-A6BB-BDC10A7E3C33}" type="presParOf" srcId="{33408B0F-3B55-1444-BEA8-D9030146D8CD}" destId="{920C068F-0191-8D46-B246-D9FEBEB513A9}" srcOrd="0" destOrd="0" presId="urn:microsoft.com/office/officeart/2009/layout/CircleArrowProcess"/>
    <dgm:cxn modelId="{B69C65C0-AF94-7F4F-AA52-24C4B0798DB1}" type="presParOf" srcId="{EE67FAC1-988B-C64B-AD05-523C132A0AB0}" destId="{D9243492-E7DD-614A-9C90-AF04F849562E}" srcOrd="1" destOrd="0" presId="urn:microsoft.com/office/officeart/2009/layout/CircleArrowProcess"/>
    <dgm:cxn modelId="{A9DDFB8E-ABB2-6B4B-B70F-CB1E8AF8DC05}" type="presParOf" srcId="{EE67FAC1-988B-C64B-AD05-523C132A0AB0}" destId="{0E70D3F0-D40B-5B44-9D63-F89D31E0F172}" srcOrd="2" destOrd="0" presId="urn:microsoft.com/office/officeart/2009/layout/CircleArrowProcess"/>
    <dgm:cxn modelId="{C3336B5A-1E40-EC41-80D9-285432A30422}" type="presParOf" srcId="{0E70D3F0-D40B-5B44-9D63-F89D31E0F172}" destId="{5026F8CA-C6F7-A44F-B1A4-C44794141444}" srcOrd="0" destOrd="0" presId="urn:microsoft.com/office/officeart/2009/layout/CircleArrowProcess"/>
    <dgm:cxn modelId="{BD20860B-DBF6-0E45-B173-9FA868E6094D}" type="presParOf" srcId="{EE67FAC1-988B-C64B-AD05-523C132A0AB0}" destId="{FA840190-2CCC-994E-B11D-B6DFFA168666}" srcOrd="3" destOrd="0" presId="urn:microsoft.com/office/officeart/2009/layout/CircleArrowProcess"/>
    <dgm:cxn modelId="{A6346DC9-C8D5-F040-83FD-CAAABCF2E30F}" type="presParOf" srcId="{EE67FAC1-988B-C64B-AD05-523C132A0AB0}" destId="{1EAAAA28-D1A3-F84C-81D1-87B34705673F}" srcOrd="4" destOrd="0" presId="urn:microsoft.com/office/officeart/2009/layout/CircleArrowProcess"/>
    <dgm:cxn modelId="{08FA774C-5A60-5F44-BE4C-C394B8EC263E}" type="presParOf" srcId="{1EAAAA28-D1A3-F84C-81D1-87B34705673F}" destId="{DFF1BC67-CEE5-5141-9968-BA82190B08AB}" srcOrd="0" destOrd="0" presId="urn:microsoft.com/office/officeart/2009/layout/CircleArrowProcess"/>
    <dgm:cxn modelId="{B07B5184-9E4C-7048-BE59-EB931B0F70EF}" type="presParOf" srcId="{EE67FAC1-988B-C64B-AD05-523C132A0AB0}" destId="{050A0308-BF14-6843-8460-3A45D3A6685E}" srcOrd="5" destOrd="0" presId="urn:microsoft.com/office/officeart/2009/layout/CircleArrowProcess"/>
    <dgm:cxn modelId="{00F62318-C970-8942-A77E-BD6A63FC9DF2}" type="presParOf" srcId="{EE67FAC1-988B-C64B-AD05-523C132A0AB0}" destId="{1F753CAD-9325-0A4F-A306-A45921F0A6A1}" srcOrd="6" destOrd="0" presId="urn:microsoft.com/office/officeart/2009/layout/CircleArrowProcess"/>
    <dgm:cxn modelId="{CFDD895C-E204-3145-B717-3E1EF004008A}" type="presParOf" srcId="{1F753CAD-9325-0A4F-A306-A45921F0A6A1}" destId="{22157ECC-F233-A345-ADAE-D3C499381231}" srcOrd="0" destOrd="0" presId="urn:microsoft.com/office/officeart/2009/layout/CircleArrowProcess"/>
    <dgm:cxn modelId="{2F26372D-406F-D04E-A440-CDB805E9D1B2}" type="presParOf" srcId="{EE67FAC1-988B-C64B-AD05-523C132A0AB0}" destId="{A0EF7E2F-E70F-E34F-B4E3-9FC441A990AD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68C5FF-2B8A-974A-A0C6-14C0AB3AA90E}" type="doc">
      <dgm:prSet loTypeId="urn:microsoft.com/office/officeart/2009/layout/CircleArrow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CA128E0A-D497-4B4A-A250-659868873106}">
      <dgm:prSet phldrT="[Metin]"/>
      <dgm:spPr/>
      <dgm:t>
        <a:bodyPr/>
        <a:lstStyle/>
        <a:p>
          <a:r>
            <a:rPr lang="tr-TR" dirty="0"/>
            <a:t>Ön Test</a:t>
          </a:r>
        </a:p>
      </dgm:t>
    </dgm:pt>
    <dgm:pt modelId="{7C1123C1-FF6C-9145-8D07-FFFEB9358A42}" type="parTrans" cxnId="{6B49C080-DCE2-744F-80E5-480D804607EC}">
      <dgm:prSet/>
      <dgm:spPr/>
      <dgm:t>
        <a:bodyPr/>
        <a:lstStyle/>
        <a:p>
          <a:endParaRPr lang="tr-TR"/>
        </a:p>
      </dgm:t>
    </dgm:pt>
    <dgm:pt modelId="{91CCA906-EB1B-2A46-B4BD-BB8270F89EF8}" type="sibTrans" cxnId="{6B49C080-DCE2-744F-80E5-480D804607EC}">
      <dgm:prSet/>
      <dgm:spPr/>
      <dgm:t>
        <a:bodyPr/>
        <a:lstStyle/>
        <a:p>
          <a:endParaRPr lang="tr-TR"/>
        </a:p>
      </dgm:t>
    </dgm:pt>
    <dgm:pt modelId="{6FE0F43E-84DB-7640-B434-454EBECA9B5C}">
      <dgm:prSet phldrT="[Metin]"/>
      <dgm:spPr/>
      <dgm:t>
        <a:bodyPr/>
        <a:lstStyle/>
        <a:p>
          <a:r>
            <a:rPr lang="tr-TR" dirty="0"/>
            <a:t>Son Test</a:t>
          </a:r>
        </a:p>
      </dgm:t>
    </dgm:pt>
    <dgm:pt modelId="{2A9CDC54-5CD9-9146-943F-CEBD4DB3A534}" type="parTrans" cxnId="{A84B86EC-96D5-7149-8744-AF7BA14CE9CD}">
      <dgm:prSet/>
      <dgm:spPr/>
      <dgm:t>
        <a:bodyPr/>
        <a:lstStyle/>
        <a:p>
          <a:endParaRPr lang="tr-TR"/>
        </a:p>
      </dgm:t>
    </dgm:pt>
    <dgm:pt modelId="{8C0636A8-4DA1-8C4E-8FFF-0E431E49E6E5}" type="sibTrans" cxnId="{A84B86EC-96D5-7149-8744-AF7BA14CE9CD}">
      <dgm:prSet/>
      <dgm:spPr/>
      <dgm:t>
        <a:bodyPr/>
        <a:lstStyle/>
        <a:p>
          <a:endParaRPr lang="tr-TR"/>
        </a:p>
      </dgm:t>
    </dgm:pt>
    <dgm:pt modelId="{876F4DB4-A262-5444-9B76-0FF0A174479C}">
      <dgm:prSet phldrT="[Metin]"/>
      <dgm:spPr/>
      <dgm:t>
        <a:bodyPr/>
        <a:lstStyle/>
        <a:p>
          <a:r>
            <a:rPr lang="tr-TR" dirty="0"/>
            <a:t>Son Arama</a:t>
          </a:r>
        </a:p>
      </dgm:t>
    </dgm:pt>
    <dgm:pt modelId="{13FAB0DB-ED24-FD46-A47D-B20251A1B9BF}" type="parTrans" cxnId="{287D8930-9E9B-8240-9586-00020A4BE2D0}">
      <dgm:prSet/>
      <dgm:spPr/>
      <dgm:t>
        <a:bodyPr/>
        <a:lstStyle/>
        <a:p>
          <a:endParaRPr lang="tr-TR"/>
        </a:p>
      </dgm:t>
    </dgm:pt>
    <dgm:pt modelId="{7E50D578-1A6D-9A4C-94D1-11D1754C7E7C}" type="sibTrans" cxnId="{287D8930-9E9B-8240-9586-00020A4BE2D0}">
      <dgm:prSet/>
      <dgm:spPr/>
      <dgm:t>
        <a:bodyPr/>
        <a:lstStyle/>
        <a:p>
          <a:endParaRPr lang="tr-TR"/>
        </a:p>
      </dgm:t>
    </dgm:pt>
    <dgm:pt modelId="{506D7CB6-7CBC-AD43-927C-B551F4A574C3}">
      <dgm:prSet phldrT="[Metin]"/>
      <dgm:spPr/>
      <dgm:t>
        <a:bodyPr/>
        <a:lstStyle/>
        <a:p>
          <a:r>
            <a:rPr lang="tr-TR" dirty="0"/>
            <a:t>Takip Araması</a:t>
          </a:r>
        </a:p>
      </dgm:t>
    </dgm:pt>
    <dgm:pt modelId="{849812B7-13C8-D742-9EB1-D3BF06EC6E30}" type="parTrans" cxnId="{45BE455C-54F2-CF43-ABD8-AE289D85AA61}">
      <dgm:prSet/>
      <dgm:spPr/>
      <dgm:t>
        <a:bodyPr/>
        <a:lstStyle/>
        <a:p>
          <a:endParaRPr lang="tr-TR"/>
        </a:p>
      </dgm:t>
    </dgm:pt>
    <dgm:pt modelId="{EA5626DA-1190-8246-9526-1BEE64083928}" type="sibTrans" cxnId="{45BE455C-54F2-CF43-ABD8-AE289D85AA61}">
      <dgm:prSet/>
      <dgm:spPr/>
      <dgm:t>
        <a:bodyPr/>
        <a:lstStyle/>
        <a:p>
          <a:endParaRPr lang="tr-TR"/>
        </a:p>
      </dgm:t>
    </dgm:pt>
    <dgm:pt modelId="{EE67FAC1-988B-C64B-AD05-523C132A0AB0}" type="pres">
      <dgm:prSet presAssocID="{5C68C5FF-2B8A-974A-A0C6-14C0AB3AA90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3408B0F-3B55-1444-BEA8-D9030146D8CD}" type="pres">
      <dgm:prSet presAssocID="{CA128E0A-D497-4B4A-A250-659868873106}" presName="Accent1" presStyleCnt="0"/>
      <dgm:spPr/>
    </dgm:pt>
    <dgm:pt modelId="{920C068F-0191-8D46-B246-D9FEBEB513A9}" type="pres">
      <dgm:prSet presAssocID="{CA128E0A-D497-4B4A-A250-659868873106}" presName="Accent" presStyleLbl="node1" presStyleIdx="0" presStyleCnt="4"/>
      <dgm:spPr/>
    </dgm:pt>
    <dgm:pt modelId="{D9243492-E7DD-614A-9C90-AF04F849562E}" type="pres">
      <dgm:prSet presAssocID="{CA128E0A-D497-4B4A-A250-659868873106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0E70D3F0-D40B-5B44-9D63-F89D31E0F172}" type="pres">
      <dgm:prSet presAssocID="{6FE0F43E-84DB-7640-B434-454EBECA9B5C}" presName="Accent2" presStyleCnt="0"/>
      <dgm:spPr/>
    </dgm:pt>
    <dgm:pt modelId="{5026F8CA-C6F7-A44F-B1A4-C44794141444}" type="pres">
      <dgm:prSet presAssocID="{6FE0F43E-84DB-7640-B434-454EBECA9B5C}" presName="Accent" presStyleLbl="node1" presStyleIdx="1" presStyleCnt="4"/>
      <dgm:spPr/>
    </dgm:pt>
    <dgm:pt modelId="{FA840190-2CCC-994E-B11D-B6DFFA168666}" type="pres">
      <dgm:prSet presAssocID="{6FE0F43E-84DB-7640-B434-454EBECA9B5C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1EAAAA28-D1A3-F84C-81D1-87B34705673F}" type="pres">
      <dgm:prSet presAssocID="{506D7CB6-7CBC-AD43-927C-B551F4A574C3}" presName="Accent3" presStyleCnt="0"/>
      <dgm:spPr/>
    </dgm:pt>
    <dgm:pt modelId="{DFF1BC67-CEE5-5141-9968-BA82190B08AB}" type="pres">
      <dgm:prSet presAssocID="{506D7CB6-7CBC-AD43-927C-B551F4A574C3}" presName="Accent" presStyleLbl="node1" presStyleIdx="2" presStyleCnt="4"/>
      <dgm:spPr/>
    </dgm:pt>
    <dgm:pt modelId="{050A0308-BF14-6843-8460-3A45D3A6685E}" type="pres">
      <dgm:prSet presAssocID="{506D7CB6-7CBC-AD43-927C-B551F4A574C3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1F753CAD-9325-0A4F-A306-A45921F0A6A1}" type="pres">
      <dgm:prSet presAssocID="{876F4DB4-A262-5444-9B76-0FF0A174479C}" presName="Accent4" presStyleCnt="0"/>
      <dgm:spPr/>
    </dgm:pt>
    <dgm:pt modelId="{22157ECC-F233-A345-ADAE-D3C499381231}" type="pres">
      <dgm:prSet presAssocID="{876F4DB4-A262-5444-9B76-0FF0A174479C}" presName="Accent" presStyleLbl="node1" presStyleIdx="3" presStyleCnt="4"/>
      <dgm:spPr/>
    </dgm:pt>
    <dgm:pt modelId="{A0EF7E2F-E70F-E34F-B4E3-9FC441A990AD}" type="pres">
      <dgm:prSet presAssocID="{876F4DB4-A262-5444-9B76-0FF0A174479C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287D8930-9E9B-8240-9586-00020A4BE2D0}" srcId="{5C68C5FF-2B8A-974A-A0C6-14C0AB3AA90E}" destId="{876F4DB4-A262-5444-9B76-0FF0A174479C}" srcOrd="3" destOrd="0" parTransId="{13FAB0DB-ED24-FD46-A47D-B20251A1B9BF}" sibTransId="{7E50D578-1A6D-9A4C-94D1-11D1754C7E7C}"/>
    <dgm:cxn modelId="{53DFB034-0FCC-D845-A754-F374879716AD}" type="presOf" srcId="{506D7CB6-7CBC-AD43-927C-B551F4A574C3}" destId="{050A0308-BF14-6843-8460-3A45D3A6685E}" srcOrd="0" destOrd="0" presId="urn:microsoft.com/office/officeart/2009/layout/CircleArrowProcess"/>
    <dgm:cxn modelId="{B761743F-D470-8342-9184-4889407B2A7C}" type="presOf" srcId="{5C68C5FF-2B8A-974A-A0C6-14C0AB3AA90E}" destId="{EE67FAC1-988B-C64B-AD05-523C132A0AB0}" srcOrd="0" destOrd="0" presId="urn:microsoft.com/office/officeart/2009/layout/CircleArrowProcess"/>
    <dgm:cxn modelId="{F4BC6F58-D573-614D-8FA3-F2744119285D}" type="presOf" srcId="{CA128E0A-D497-4B4A-A250-659868873106}" destId="{D9243492-E7DD-614A-9C90-AF04F849562E}" srcOrd="0" destOrd="0" presId="urn:microsoft.com/office/officeart/2009/layout/CircleArrowProcess"/>
    <dgm:cxn modelId="{45BE455C-54F2-CF43-ABD8-AE289D85AA61}" srcId="{5C68C5FF-2B8A-974A-A0C6-14C0AB3AA90E}" destId="{506D7CB6-7CBC-AD43-927C-B551F4A574C3}" srcOrd="2" destOrd="0" parTransId="{849812B7-13C8-D742-9EB1-D3BF06EC6E30}" sibTransId="{EA5626DA-1190-8246-9526-1BEE64083928}"/>
    <dgm:cxn modelId="{6B49C080-DCE2-744F-80E5-480D804607EC}" srcId="{5C68C5FF-2B8A-974A-A0C6-14C0AB3AA90E}" destId="{CA128E0A-D497-4B4A-A250-659868873106}" srcOrd="0" destOrd="0" parTransId="{7C1123C1-FF6C-9145-8D07-FFFEB9358A42}" sibTransId="{91CCA906-EB1B-2A46-B4BD-BB8270F89EF8}"/>
    <dgm:cxn modelId="{D38977C8-6E49-674E-81DE-2E296649F1AD}" type="presOf" srcId="{876F4DB4-A262-5444-9B76-0FF0A174479C}" destId="{A0EF7E2F-E70F-E34F-B4E3-9FC441A990AD}" srcOrd="0" destOrd="0" presId="urn:microsoft.com/office/officeart/2009/layout/CircleArrowProcess"/>
    <dgm:cxn modelId="{A84B86EC-96D5-7149-8744-AF7BA14CE9CD}" srcId="{5C68C5FF-2B8A-974A-A0C6-14C0AB3AA90E}" destId="{6FE0F43E-84DB-7640-B434-454EBECA9B5C}" srcOrd="1" destOrd="0" parTransId="{2A9CDC54-5CD9-9146-943F-CEBD4DB3A534}" sibTransId="{8C0636A8-4DA1-8C4E-8FFF-0E431E49E6E5}"/>
    <dgm:cxn modelId="{27805AFF-101D-F64A-8ACC-43076E2B1524}" type="presOf" srcId="{6FE0F43E-84DB-7640-B434-454EBECA9B5C}" destId="{FA840190-2CCC-994E-B11D-B6DFFA168666}" srcOrd="0" destOrd="0" presId="urn:microsoft.com/office/officeart/2009/layout/CircleArrowProcess"/>
    <dgm:cxn modelId="{3AF22E3D-82EE-4145-9624-EED80622C0B8}" type="presParOf" srcId="{EE67FAC1-988B-C64B-AD05-523C132A0AB0}" destId="{33408B0F-3B55-1444-BEA8-D9030146D8CD}" srcOrd="0" destOrd="0" presId="urn:microsoft.com/office/officeart/2009/layout/CircleArrowProcess"/>
    <dgm:cxn modelId="{30F9AAA0-FC6D-CE40-A6BB-BDC10A7E3C33}" type="presParOf" srcId="{33408B0F-3B55-1444-BEA8-D9030146D8CD}" destId="{920C068F-0191-8D46-B246-D9FEBEB513A9}" srcOrd="0" destOrd="0" presId="urn:microsoft.com/office/officeart/2009/layout/CircleArrowProcess"/>
    <dgm:cxn modelId="{B69C65C0-AF94-7F4F-AA52-24C4B0798DB1}" type="presParOf" srcId="{EE67FAC1-988B-C64B-AD05-523C132A0AB0}" destId="{D9243492-E7DD-614A-9C90-AF04F849562E}" srcOrd="1" destOrd="0" presId="urn:microsoft.com/office/officeart/2009/layout/CircleArrowProcess"/>
    <dgm:cxn modelId="{A9DDFB8E-ABB2-6B4B-B70F-CB1E8AF8DC05}" type="presParOf" srcId="{EE67FAC1-988B-C64B-AD05-523C132A0AB0}" destId="{0E70D3F0-D40B-5B44-9D63-F89D31E0F172}" srcOrd="2" destOrd="0" presId="urn:microsoft.com/office/officeart/2009/layout/CircleArrowProcess"/>
    <dgm:cxn modelId="{C3336B5A-1E40-EC41-80D9-285432A30422}" type="presParOf" srcId="{0E70D3F0-D40B-5B44-9D63-F89D31E0F172}" destId="{5026F8CA-C6F7-A44F-B1A4-C44794141444}" srcOrd="0" destOrd="0" presId="urn:microsoft.com/office/officeart/2009/layout/CircleArrowProcess"/>
    <dgm:cxn modelId="{BD20860B-DBF6-0E45-B173-9FA868E6094D}" type="presParOf" srcId="{EE67FAC1-988B-C64B-AD05-523C132A0AB0}" destId="{FA840190-2CCC-994E-B11D-B6DFFA168666}" srcOrd="3" destOrd="0" presId="urn:microsoft.com/office/officeart/2009/layout/CircleArrowProcess"/>
    <dgm:cxn modelId="{A6346DC9-C8D5-F040-83FD-CAAABCF2E30F}" type="presParOf" srcId="{EE67FAC1-988B-C64B-AD05-523C132A0AB0}" destId="{1EAAAA28-D1A3-F84C-81D1-87B34705673F}" srcOrd="4" destOrd="0" presId="urn:microsoft.com/office/officeart/2009/layout/CircleArrowProcess"/>
    <dgm:cxn modelId="{08FA774C-5A60-5F44-BE4C-C394B8EC263E}" type="presParOf" srcId="{1EAAAA28-D1A3-F84C-81D1-87B34705673F}" destId="{DFF1BC67-CEE5-5141-9968-BA82190B08AB}" srcOrd="0" destOrd="0" presId="urn:microsoft.com/office/officeart/2009/layout/CircleArrowProcess"/>
    <dgm:cxn modelId="{B07B5184-9E4C-7048-BE59-EB931B0F70EF}" type="presParOf" srcId="{EE67FAC1-988B-C64B-AD05-523C132A0AB0}" destId="{050A0308-BF14-6843-8460-3A45D3A6685E}" srcOrd="5" destOrd="0" presId="urn:microsoft.com/office/officeart/2009/layout/CircleArrowProcess"/>
    <dgm:cxn modelId="{00F62318-C970-8942-A77E-BD6A63FC9DF2}" type="presParOf" srcId="{EE67FAC1-988B-C64B-AD05-523C132A0AB0}" destId="{1F753CAD-9325-0A4F-A306-A45921F0A6A1}" srcOrd="6" destOrd="0" presId="urn:microsoft.com/office/officeart/2009/layout/CircleArrowProcess"/>
    <dgm:cxn modelId="{CFDD895C-E204-3145-B717-3E1EF004008A}" type="presParOf" srcId="{1F753CAD-9325-0A4F-A306-A45921F0A6A1}" destId="{22157ECC-F233-A345-ADAE-D3C499381231}" srcOrd="0" destOrd="0" presId="urn:microsoft.com/office/officeart/2009/layout/CircleArrowProcess"/>
    <dgm:cxn modelId="{2F26372D-406F-D04E-A440-CDB805E9D1B2}" type="presParOf" srcId="{EE67FAC1-988B-C64B-AD05-523C132A0AB0}" destId="{A0EF7E2F-E70F-E34F-B4E3-9FC441A990AD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68C5FF-2B8A-974A-A0C6-14C0AB3AA90E}" type="doc">
      <dgm:prSet loTypeId="urn:microsoft.com/office/officeart/2009/layout/CircleArrow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CA128E0A-D497-4B4A-A250-659868873106}">
      <dgm:prSet phldrT="[Metin]"/>
      <dgm:spPr/>
      <dgm:t>
        <a:bodyPr/>
        <a:lstStyle/>
        <a:p>
          <a:r>
            <a:rPr lang="tr-TR" dirty="0"/>
            <a:t>Ön Test</a:t>
          </a:r>
        </a:p>
      </dgm:t>
    </dgm:pt>
    <dgm:pt modelId="{7C1123C1-FF6C-9145-8D07-FFFEB9358A42}" type="parTrans" cxnId="{6B49C080-DCE2-744F-80E5-480D804607EC}">
      <dgm:prSet/>
      <dgm:spPr/>
      <dgm:t>
        <a:bodyPr/>
        <a:lstStyle/>
        <a:p>
          <a:endParaRPr lang="tr-TR"/>
        </a:p>
      </dgm:t>
    </dgm:pt>
    <dgm:pt modelId="{91CCA906-EB1B-2A46-B4BD-BB8270F89EF8}" type="sibTrans" cxnId="{6B49C080-DCE2-744F-80E5-480D804607EC}">
      <dgm:prSet/>
      <dgm:spPr/>
      <dgm:t>
        <a:bodyPr/>
        <a:lstStyle/>
        <a:p>
          <a:endParaRPr lang="tr-TR"/>
        </a:p>
      </dgm:t>
    </dgm:pt>
    <dgm:pt modelId="{6FE0F43E-84DB-7640-B434-454EBECA9B5C}">
      <dgm:prSet phldrT="[Metin]"/>
      <dgm:spPr/>
      <dgm:t>
        <a:bodyPr/>
        <a:lstStyle/>
        <a:p>
          <a:r>
            <a:rPr lang="tr-TR" dirty="0"/>
            <a:t>Son Test</a:t>
          </a:r>
        </a:p>
      </dgm:t>
    </dgm:pt>
    <dgm:pt modelId="{2A9CDC54-5CD9-9146-943F-CEBD4DB3A534}" type="parTrans" cxnId="{A84B86EC-96D5-7149-8744-AF7BA14CE9CD}">
      <dgm:prSet/>
      <dgm:spPr/>
      <dgm:t>
        <a:bodyPr/>
        <a:lstStyle/>
        <a:p>
          <a:endParaRPr lang="tr-TR"/>
        </a:p>
      </dgm:t>
    </dgm:pt>
    <dgm:pt modelId="{8C0636A8-4DA1-8C4E-8FFF-0E431E49E6E5}" type="sibTrans" cxnId="{A84B86EC-96D5-7149-8744-AF7BA14CE9CD}">
      <dgm:prSet/>
      <dgm:spPr/>
      <dgm:t>
        <a:bodyPr/>
        <a:lstStyle/>
        <a:p>
          <a:endParaRPr lang="tr-TR"/>
        </a:p>
      </dgm:t>
    </dgm:pt>
    <dgm:pt modelId="{876F4DB4-A262-5444-9B76-0FF0A174479C}">
      <dgm:prSet phldrT="[Metin]"/>
      <dgm:spPr/>
      <dgm:t>
        <a:bodyPr/>
        <a:lstStyle/>
        <a:p>
          <a:r>
            <a:rPr lang="tr-TR" dirty="0"/>
            <a:t>Son Anketler</a:t>
          </a:r>
        </a:p>
      </dgm:t>
    </dgm:pt>
    <dgm:pt modelId="{13FAB0DB-ED24-FD46-A47D-B20251A1B9BF}" type="parTrans" cxnId="{287D8930-9E9B-8240-9586-00020A4BE2D0}">
      <dgm:prSet/>
      <dgm:spPr/>
      <dgm:t>
        <a:bodyPr/>
        <a:lstStyle/>
        <a:p>
          <a:endParaRPr lang="tr-TR"/>
        </a:p>
      </dgm:t>
    </dgm:pt>
    <dgm:pt modelId="{7E50D578-1A6D-9A4C-94D1-11D1754C7E7C}" type="sibTrans" cxnId="{287D8930-9E9B-8240-9586-00020A4BE2D0}">
      <dgm:prSet/>
      <dgm:spPr/>
      <dgm:t>
        <a:bodyPr/>
        <a:lstStyle/>
        <a:p>
          <a:endParaRPr lang="tr-TR"/>
        </a:p>
      </dgm:t>
    </dgm:pt>
    <dgm:pt modelId="{506D7CB6-7CBC-AD43-927C-B551F4A574C3}">
      <dgm:prSet phldrT="[Metin]"/>
      <dgm:spPr/>
      <dgm:t>
        <a:bodyPr/>
        <a:lstStyle/>
        <a:p>
          <a:r>
            <a:rPr lang="tr-TR" dirty="0"/>
            <a:t>Takip Anketleri</a:t>
          </a:r>
        </a:p>
      </dgm:t>
    </dgm:pt>
    <dgm:pt modelId="{849812B7-13C8-D742-9EB1-D3BF06EC6E30}" type="parTrans" cxnId="{45BE455C-54F2-CF43-ABD8-AE289D85AA61}">
      <dgm:prSet/>
      <dgm:spPr/>
      <dgm:t>
        <a:bodyPr/>
        <a:lstStyle/>
        <a:p>
          <a:endParaRPr lang="tr-TR"/>
        </a:p>
      </dgm:t>
    </dgm:pt>
    <dgm:pt modelId="{EA5626DA-1190-8246-9526-1BEE64083928}" type="sibTrans" cxnId="{45BE455C-54F2-CF43-ABD8-AE289D85AA61}">
      <dgm:prSet/>
      <dgm:spPr/>
      <dgm:t>
        <a:bodyPr/>
        <a:lstStyle/>
        <a:p>
          <a:endParaRPr lang="tr-TR"/>
        </a:p>
      </dgm:t>
    </dgm:pt>
    <dgm:pt modelId="{EE67FAC1-988B-C64B-AD05-523C132A0AB0}" type="pres">
      <dgm:prSet presAssocID="{5C68C5FF-2B8A-974A-A0C6-14C0AB3AA90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3408B0F-3B55-1444-BEA8-D9030146D8CD}" type="pres">
      <dgm:prSet presAssocID="{CA128E0A-D497-4B4A-A250-659868873106}" presName="Accent1" presStyleCnt="0"/>
      <dgm:spPr/>
    </dgm:pt>
    <dgm:pt modelId="{920C068F-0191-8D46-B246-D9FEBEB513A9}" type="pres">
      <dgm:prSet presAssocID="{CA128E0A-D497-4B4A-A250-659868873106}" presName="Accent" presStyleLbl="node1" presStyleIdx="0" presStyleCnt="4"/>
      <dgm:spPr/>
    </dgm:pt>
    <dgm:pt modelId="{D9243492-E7DD-614A-9C90-AF04F849562E}" type="pres">
      <dgm:prSet presAssocID="{CA128E0A-D497-4B4A-A250-659868873106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0E70D3F0-D40B-5B44-9D63-F89D31E0F172}" type="pres">
      <dgm:prSet presAssocID="{6FE0F43E-84DB-7640-B434-454EBECA9B5C}" presName="Accent2" presStyleCnt="0"/>
      <dgm:spPr/>
    </dgm:pt>
    <dgm:pt modelId="{5026F8CA-C6F7-A44F-B1A4-C44794141444}" type="pres">
      <dgm:prSet presAssocID="{6FE0F43E-84DB-7640-B434-454EBECA9B5C}" presName="Accent" presStyleLbl="node1" presStyleIdx="1" presStyleCnt="4"/>
      <dgm:spPr/>
    </dgm:pt>
    <dgm:pt modelId="{FA840190-2CCC-994E-B11D-B6DFFA168666}" type="pres">
      <dgm:prSet presAssocID="{6FE0F43E-84DB-7640-B434-454EBECA9B5C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1EAAAA28-D1A3-F84C-81D1-87B34705673F}" type="pres">
      <dgm:prSet presAssocID="{506D7CB6-7CBC-AD43-927C-B551F4A574C3}" presName="Accent3" presStyleCnt="0"/>
      <dgm:spPr/>
    </dgm:pt>
    <dgm:pt modelId="{DFF1BC67-CEE5-5141-9968-BA82190B08AB}" type="pres">
      <dgm:prSet presAssocID="{506D7CB6-7CBC-AD43-927C-B551F4A574C3}" presName="Accent" presStyleLbl="node1" presStyleIdx="2" presStyleCnt="4"/>
      <dgm:spPr/>
    </dgm:pt>
    <dgm:pt modelId="{050A0308-BF14-6843-8460-3A45D3A6685E}" type="pres">
      <dgm:prSet presAssocID="{506D7CB6-7CBC-AD43-927C-B551F4A574C3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1F753CAD-9325-0A4F-A306-A45921F0A6A1}" type="pres">
      <dgm:prSet presAssocID="{876F4DB4-A262-5444-9B76-0FF0A174479C}" presName="Accent4" presStyleCnt="0"/>
      <dgm:spPr/>
    </dgm:pt>
    <dgm:pt modelId="{22157ECC-F233-A345-ADAE-D3C499381231}" type="pres">
      <dgm:prSet presAssocID="{876F4DB4-A262-5444-9B76-0FF0A174479C}" presName="Accent" presStyleLbl="node1" presStyleIdx="3" presStyleCnt="4"/>
      <dgm:spPr/>
    </dgm:pt>
    <dgm:pt modelId="{A0EF7E2F-E70F-E34F-B4E3-9FC441A990AD}" type="pres">
      <dgm:prSet presAssocID="{876F4DB4-A262-5444-9B76-0FF0A174479C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287D8930-9E9B-8240-9586-00020A4BE2D0}" srcId="{5C68C5FF-2B8A-974A-A0C6-14C0AB3AA90E}" destId="{876F4DB4-A262-5444-9B76-0FF0A174479C}" srcOrd="3" destOrd="0" parTransId="{13FAB0DB-ED24-FD46-A47D-B20251A1B9BF}" sibTransId="{7E50D578-1A6D-9A4C-94D1-11D1754C7E7C}"/>
    <dgm:cxn modelId="{53DFB034-0FCC-D845-A754-F374879716AD}" type="presOf" srcId="{506D7CB6-7CBC-AD43-927C-B551F4A574C3}" destId="{050A0308-BF14-6843-8460-3A45D3A6685E}" srcOrd="0" destOrd="0" presId="urn:microsoft.com/office/officeart/2009/layout/CircleArrowProcess"/>
    <dgm:cxn modelId="{B761743F-D470-8342-9184-4889407B2A7C}" type="presOf" srcId="{5C68C5FF-2B8A-974A-A0C6-14C0AB3AA90E}" destId="{EE67FAC1-988B-C64B-AD05-523C132A0AB0}" srcOrd="0" destOrd="0" presId="urn:microsoft.com/office/officeart/2009/layout/CircleArrowProcess"/>
    <dgm:cxn modelId="{F4BC6F58-D573-614D-8FA3-F2744119285D}" type="presOf" srcId="{CA128E0A-D497-4B4A-A250-659868873106}" destId="{D9243492-E7DD-614A-9C90-AF04F849562E}" srcOrd="0" destOrd="0" presId="urn:microsoft.com/office/officeart/2009/layout/CircleArrowProcess"/>
    <dgm:cxn modelId="{45BE455C-54F2-CF43-ABD8-AE289D85AA61}" srcId="{5C68C5FF-2B8A-974A-A0C6-14C0AB3AA90E}" destId="{506D7CB6-7CBC-AD43-927C-B551F4A574C3}" srcOrd="2" destOrd="0" parTransId="{849812B7-13C8-D742-9EB1-D3BF06EC6E30}" sibTransId="{EA5626DA-1190-8246-9526-1BEE64083928}"/>
    <dgm:cxn modelId="{6B49C080-DCE2-744F-80E5-480D804607EC}" srcId="{5C68C5FF-2B8A-974A-A0C6-14C0AB3AA90E}" destId="{CA128E0A-D497-4B4A-A250-659868873106}" srcOrd="0" destOrd="0" parTransId="{7C1123C1-FF6C-9145-8D07-FFFEB9358A42}" sibTransId="{91CCA906-EB1B-2A46-B4BD-BB8270F89EF8}"/>
    <dgm:cxn modelId="{D38977C8-6E49-674E-81DE-2E296649F1AD}" type="presOf" srcId="{876F4DB4-A262-5444-9B76-0FF0A174479C}" destId="{A0EF7E2F-E70F-E34F-B4E3-9FC441A990AD}" srcOrd="0" destOrd="0" presId="urn:microsoft.com/office/officeart/2009/layout/CircleArrowProcess"/>
    <dgm:cxn modelId="{A84B86EC-96D5-7149-8744-AF7BA14CE9CD}" srcId="{5C68C5FF-2B8A-974A-A0C6-14C0AB3AA90E}" destId="{6FE0F43E-84DB-7640-B434-454EBECA9B5C}" srcOrd="1" destOrd="0" parTransId="{2A9CDC54-5CD9-9146-943F-CEBD4DB3A534}" sibTransId="{8C0636A8-4DA1-8C4E-8FFF-0E431E49E6E5}"/>
    <dgm:cxn modelId="{27805AFF-101D-F64A-8ACC-43076E2B1524}" type="presOf" srcId="{6FE0F43E-84DB-7640-B434-454EBECA9B5C}" destId="{FA840190-2CCC-994E-B11D-B6DFFA168666}" srcOrd="0" destOrd="0" presId="urn:microsoft.com/office/officeart/2009/layout/CircleArrowProcess"/>
    <dgm:cxn modelId="{3AF22E3D-82EE-4145-9624-EED80622C0B8}" type="presParOf" srcId="{EE67FAC1-988B-C64B-AD05-523C132A0AB0}" destId="{33408B0F-3B55-1444-BEA8-D9030146D8CD}" srcOrd="0" destOrd="0" presId="urn:microsoft.com/office/officeart/2009/layout/CircleArrowProcess"/>
    <dgm:cxn modelId="{30F9AAA0-FC6D-CE40-A6BB-BDC10A7E3C33}" type="presParOf" srcId="{33408B0F-3B55-1444-BEA8-D9030146D8CD}" destId="{920C068F-0191-8D46-B246-D9FEBEB513A9}" srcOrd="0" destOrd="0" presId="urn:microsoft.com/office/officeart/2009/layout/CircleArrowProcess"/>
    <dgm:cxn modelId="{B69C65C0-AF94-7F4F-AA52-24C4B0798DB1}" type="presParOf" srcId="{EE67FAC1-988B-C64B-AD05-523C132A0AB0}" destId="{D9243492-E7DD-614A-9C90-AF04F849562E}" srcOrd="1" destOrd="0" presId="urn:microsoft.com/office/officeart/2009/layout/CircleArrowProcess"/>
    <dgm:cxn modelId="{A9DDFB8E-ABB2-6B4B-B70F-CB1E8AF8DC05}" type="presParOf" srcId="{EE67FAC1-988B-C64B-AD05-523C132A0AB0}" destId="{0E70D3F0-D40B-5B44-9D63-F89D31E0F172}" srcOrd="2" destOrd="0" presId="urn:microsoft.com/office/officeart/2009/layout/CircleArrowProcess"/>
    <dgm:cxn modelId="{C3336B5A-1E40-EC41-80D9-285432A30422}" type="presParOf" srcId="{0E70D3F0-D40B-5B44-9D63-F89D31E0F172}" destId="{5026F8CA-C6F7-A44F-B1A4-C44794141444}" srcOrd="0" destOrd="0" presId="urn:microsoft.com/office/officeart/2009/layout/CircleArrowProcess"/>
    <dgm:cxn modelId="{BD20860B-DBF6-0E45-B173-9FA868E6094D}" type="presParOf" srcId="{EE67FAC1-988B-C64B-AD05-523C132A0AB0}" destId="{FA840190-2CCC-994E-B11D-B6DFFA168666}" srcOrd="3" destOrd="0" presId="urn:microsoft.com/office/officeart/2009/layout/CircleArrowProcess"/>
    <dgm:cxn modelId="{A6346DC9-C8D5-F040-83FD-CAAABCF2E30F}" type="presParOf" srcId="{EE67FAC1-988B-C64B-AD05-523C132A0AB0}" destId="{1EAAAA28-D1A3-F84C-81D1-87B34705673F}" srcOrd="4" destOrd="0" presId="urn:microsoft.com/office/officeart/2009/layout/CircleArrowProcess"/>
    <dgm:cxn modelId="{08FA774C-5A60-5F44-BE4C-C394B8EC263E}" type="presParOf" srcId="{1EAAAA28-D1A3-F84C-81D1-87B34705673F}" destId="{DFF1BC67-CEE5-5141-9968-BA82190B08AB}" srcOrd="0" destOrd="0" presId="urn:microsoft.com/office/officeart/2009/layout/CircleArrowProcess"/>
    <dgm:cxn modelId="{B07B5184-9E4C-7048-BE59-EB931B0F70EF}" type="presParOf" srcId="{EE67FAC1-988B-C64B-AD05-523C132A0AB0}" destId="{050A0308-BF14-6843-8460-3A45D3A6685E}" srcOrd="5" destOrd="0" presId="urn:microsoft.com/office/officeart/2009/layout/CircleArrowProcess"/>
    <dgm:cxn modelId="{00F62318-C970-8942-A77E-BD6A63FC9DF2}" type="presParOf" srcId="{EE67FAC1-988B-C64B-AD05-523C132A0AB0}" destId="{1F753CAD-9325-0A4F-A306-A45921F0A6A1}" srcOrd="6" destOrd="0" presId="urn:microsoft.com/office/officeart/2009/layout/CircleArrowProcess"/>
    <dgm:cxn modelId="{CFDD895C-E204-3145-B717-3E1EF004008A}" type="presParOf" srcId="{1F753CAD-9325-0A4F-A306-A45921F0A6A1}" destId="{22157ECC-F233-A345-ADAE-D3C499381231}" srcOrd="0" destOrd="0" presId="urn:microsoft.com/office/officeart/2009/layout/CircleArrowProcess"/>
    <dgm:cxn modelId="{2F26372D-406F-D04E-A440-CDB805E9D1B2}" type="presParOf" srcId="{EE67FAC1-988B-C64B-AD05-523C132A0AB0}" destId="{A0EF7E2F-E70F-E34F-B4E3-9FC441A990AD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0C91E7-0DA9-5C4E-8307-0C7B7370DB4E}" type="doc">
      <dgm:prSet loTypeId="urn:microsoft.com/office/officeart/2005/8/layout/target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27F35985-7AC6-C04B-8606-FF73851202AF}">
      <dgm:prSet/>
      <dgm:spPr/>
      <dgm:t>
        <a:bodyPr/>
        <a:lstStyle/>
        <a:p>
          <a:r>
            <a:rPr lang="tr-TR" baseline="0" dirty="0"/>
            <a:t>18’i (%14) işini kurabildi</a:t>
          </a:r>
          <a:endParaRPr lang="tr-TR" dirty="0"/>
        </a:p>
      </dgm:t>
    </dgm:pt>
    <dgm:pt modelId="{3B1A8F4E-11FB-E14E-96AD-BD841671D66F}" type="parTrans" cxnId="{0571C2BE-9ED3-934F-AAD9-E0A2091D2DD9}">
      <dgm:prSet/>
      <dgm:spPr/>
      <dgm:t>
        <a:bodyPr/>
        <a:lstStyle/>
        <a:p>
          <a:endParaRPr lang="tr-TR"/>
        </a:p>
      </dgm:t>
    </dgm:pt>
    <dgm:pt modelId="{E04D3A33-82B1-F146-BE8E-107A312C4FE0}" type="sibTrans" cxnId="{0571C2BE-9ED3-934F-AAD9-E0A2091D2DD9}">
      <dgm:prSet/>
      <dgm:spPr/>
      <dgm:t>
        <a:bodyPr/>
        <a:lstStyle/>
        <a:p>
          <a:endParaRPr lang="tr-TR"/>
        </a:p>
      </dgm:t>
    </dgm:pt>
    <dgm:pt modelId="{397F97BC-262D-4D42-9B8F-80A91A724FDF}">
      <dgm:prSet/>
      <dgm:spPr/>
      <dgm:t>
        <a:bodyPr/>
        <a:lstStyle/>
        <a:p>
          <a:r>
            <a:rPr lang="tr-TR" baseline="0" dirty="0"/>
            <a:t>126’sına ulaşıldı (%68)</a:t>
          </a:r>
          <a:endParaRPr lang="tr-TR" dirty="0"/>
        </a:p>
      </dgm:t>
    </dgm:pt>
    <dgm:pt modelId="{1A8EECB0-E5F8-0E43-B9D5-73CC6331194C}" type="parTrans" cxnId="{F202C301-4DC7-E042-89E1-F5F986384D5C}">
      <dgm:prSet/>
      <dgm:spPr/>
      <dgm:t>
        <a:bodyPr/>
        <a:lstStyle/>
        <a:p>
          <a:endParaRPr lang="tr-TR"/>
        </a:p>
      </dgm:t>
    </dgm:pt>
    <dgm:pt modelId="{28D2826F-96B5-FB4C-83BB-BB9C76604AF0}" type="sibTrans" cxnId="{F202C301-4DC7-E042-89E1-F5F986384D5C}">
      <dgm:prSet/>
      <dgm:spPr/>
      <dgm:t>
        <a:bodyPr/>
        <a:lstStyle/>
        <a:p>
          <a:endParaRPr lang="tr-TR"/>
        </a:p>
      </dgm:t>
    </dgm:pt>
    <dgm:pt modelId="{5DDE2B0C-359D-9544-8E16-0FD491A24845}">
      <dgm:prSet/>
      <dgm:spPr/>
      <dgm:t>
        <a:bodyPr/>
        <a:lstStyle/>
        <a:p>
          <a:r>
            <a:rPr lang="tr-TR" baseline="0" dirty="0"/>
            <a:t>185 kadın </a:t>
          </a:r>
          <a:endParaRPr lang="tr-TR" dirty="0"/>
        </a:p>
      </dgm:t>
    </dgm:pt>
    <dgm:pt modelId="{AB8F483A-6408-2349-80C6-C0D20AE33EDE}" type="parTrans" cxnId="{59EB3592-3519-C647-812B-7C38C4D1DE9B}">
      <dgm:prSet/>
      <dgm:spPr/>
      <dgm:t>
        <a:bodyPr/>
        <a:lstStyle/>
        <a:p>
          <a:endParaRPr lang="tr-TR"/>
        </a:p>
      </dgm:t>
    </dgm:pt>
    <dgm:pt modelId="{190AE890-9A51-E849-BEC9-46F0E7359244}" type="sibTrans" cxnId="{59EB3592-3519-C647-812B-7C38C4D1DE9B}">
      <dgm:prSet/>
      <dgm:spPr/>
      <dgm:t>
        <a:bodyPr/>
        <a:lstStyle/>
        <a:p>
          <a:endParaRPr lang="tr-TR"/>
        </a:p>
      </dgm:t>
    </dgm:pt>
    <dgm:pt modelId="{EC5C225A-ECDD-A548-A0B8-A8A213BCB8E9}" type="pres">
      <dgm:prSet presAssocID="{CE0C91E7-0DA9-5C4E-8307-0C7B7370DB4E}" presName="composite" presStyleCnt="0">
        <dgm:presLayoutVars>
          <dgm:chMax val="5"/>
          <dgm:dir/>
          <dgm:resizeHandles val="exact"/>
        </dgm:presLayoutVars>
      </dgm:prSet>
      <dgm:spPr/>
    </dgm:pt>
    <dgm:pt modelId="{E19757E0-08C2-0C46-A7B9-B8D54B64F100}" type="pres">
      <dgm:prSet presAssocID="{27F35985-7AC6-C04B-8606-FF73851202AF}" presName="circle1" presStyleLbl="lnNode1" presStyleIdx="0" presStyleCnt="3"/>
      <dgm:spPr/>
    </dgm:pt>
    <dgm:pt modelId="{3B0EBE6A-C7AE-2A45-9EEA-A76D36714EAF}" type="pres">
      <dgm:prSet presAssocID="{27F35985-7AC6-C04B-8606-FF73851202AF}" presName="text1" presStyleLbl="revTx" presStyleIdx="0" presStyleCnt="3" custScaleX="155172" custLinFactNeighborX="29378">
        <dgm:presLayoutVars>
          <dgm:bulletEnabled val="1"/>
        </dgm:presLayoutVars>
      </dgm:prSet>
      <dgm:spPr/>
    </dgm:pt>
    <dgm:pt modelId="{29A3B865-0FDB-3749-92E0-5ACEF80C8B69}" type="pres">
      <dgm:prSet presAssocID="{27F35985-7AC6-C04B-8606-FF73851202AF}" presName="line1" presStyleLbl="callout" presStyleIdx="0" presStyleCnt="6"/>
      <dgm:spPr/>
    </dgm:pt>
    <dgm:pt modelId="{FD9F5FBE-72C8-6A4F-B637-95314419CB76}" type="pres">
      <dgm:prSet presAssocID="{27F35985-7AC6-C04B-8606-FF73851202AF}" presName="d1" presStyleLbl="callout" presStyleIdx="1" presStyleCnt="6"/>
      <dgm:spPr/>
    </dgm:pt>
    <dgm:pt modelId="{44C9347D-0728-354F-93F3-CA53AA1FB177}" type="pres">
      <dgm:prSet presAssocID="{397F97BC-262D-4D42-9B8F-80A91A724FDF}" presName="circle2" presStyleLbl="lnNode1" presStyleIdx="1" presStyleCnt="3"/>
      <dgm:spPr/>
    </dgm:pt>
    <dgm:pt modelId="{9F2CF17E-96E3-CD44-94D6-F0DE2A714179}" type="pres">
      <dgm:prSet presAssocID="{397F97BC-262D-4D42-9B8F-80A91A724FDF}" presName="text2" presStyleLbl="revTx" presStyleIdx="1" presStyleCnt="3" custScaleX="145977" custLinFactNeighborX="26437" custLinFactNeighborY="5643">
        <dgm:presLayoutVars>
          <dgm:bulletEnabled val="1"/>
        </dgm:presLayoutVars>
      </dgm:prSet>
      <dgm:spPr/>
    </dgm:pt>
    <dgm:pt modelId="{405694F3-915A-C14B-828B-614823D4CBBE}" type="pres">
      <dgm:prSet presAssocID="{397F97BC-262D-4D42-9B8F-80A91A724FDF}" presName="line2" presStyleLbl="callout" presStyleIdx="2" presStyleCnt="6"/>
      <dgm:spPr/>
    </dgm:pt>
    <dgm:pt modelId="{D5382409-0E19-CA4F-9832-4BB4B2B80D3A}" type="pres">
      <dgm:prSet presAssocID="{397F97BC-262D-4D42-9B8F-80A91A724FDF}" presName="d2" presStyleLbl="callout" presStyleIdx="3" presStyleCnt="6"/>
      <dgm:spPr/>
    </dgm:pt>
    <dgm:pt modelId="{A42A5DDC-1D6D-1B44-A14D-78436F752216}" type="pres">
      <dgm:prSet presAssocID="{5DDE2B0C-359D-9544-8E16-0FD491A24845}" presName="circle3" presStyleLbl="lnNode1" presStyleIdx="2" presStyleCnt="3"/>
      <dgm:spPr/>
    </dgm:pt>
    <dgm:pt modelId="{A03C8A1A-5CA3-744D-B9CA-341B950B8FD2}" type="pres">
      <dgm:prSet presAssocID="{5DDE2B0C-359D-9544-8E16-0FD491A24845}" presName="text3" presStyleLbl="revTx" presStyleIdx="2" presStyleCnt="3" custScaleX="155172" custLinFactNeighborX="37290" custLinFactNeighborY="1098">
        <dgm:presLayoutVars>
          <dgm:bulletEnabled val="1"/>
        </dgm:presLayoutVars>
      </dgm:prSet>
      <dgm:spPr/>
    </dgm:pt>
    <dgm:pt modelId="{98D2F384-6AD6-AC40-A0D0-E39571A5189A}" type="pres">
      <dgm:prSet presAssocID="{5DDE2B0C-359D-9544-8E16-0FD491A24845}" presName="line3" presStyleLbl="callout" presStyleIdx="4" presStyleCnt="6"/>
      <dgm:spPr/>
    </dgm:pt>
    <dgm:pt modelId="{AE263840-72E3-A643-BD8B-D35F92D8ACF3}" type="pres">
      <dgm:prSet presAssocID="{5DDE2B0C-359D-9544-8E16-0FD491A24845}" presName="d3" presStyleLbl="callout" presStyleIdx="5" presStyleCnt="6"/>
      <dgm:spPr/>
    </dgm:pt>
  </dgm:ptLst>
  <dgm:cxnLst>
    <dgm:cxn modelId="{F202C301-4DC7-E042-89E1-F5F986384D5C}" srcId="{CE0C91E7-0DA9-5C4E-8307-0C7B7370DB4E}" destId="{397F97BC-262D-4D42-9B8F-80A91A724FDF}" srcOrd="1" destOrd="0" parTransId="{1A8EECB0-E5F8-0E43-B9D5-73CC6331194C}" sibTransId="{28D2826F-96B5-FB4C-83BB-BB9C76604AF0}"/>
    <dgm:cxn modelId="{8D7E6102-D41B-9448-AB1D-272D89A1DF81}" type="presOf" srcId="{397F97BC-262D-4D42-9B8F-80A91A724FDF}" destId="{9F2CF17E-96E3-CD44-94D6-F0DE2A714179}" srcOrd="0" destOrd="0" presId="urn:microsoft.com/office/officeart/2005/8/layout/target1"/>
    <dgm:cxn modelId="{AF8BC144-D676-6E4A-BE14-0FB65A1AFBF6}" type="presOf" srcId="{CE0C91E7-0DA9-5C4E-8307-0C7B7370DB4E}" destId="{EC5C225A-ECDD-A548-A0B8-A8A213BCB8E9}" srcOrd="0" destOrd="0" presId="urn:microsoft.com/office/officeart/2005/8/layout/target1"/>
    <dgm:cxn modelId="{D4EB3E78-53CE-424F-A41E-A56D01E9AE76}" type="presOf" srcId="{27F35985-7AC6-C04B-8606-FF73851202AF}" destId="{3B0EBE6A-C7AE-2A45-9EEA-A76D36714EAF}" srcOrd="0" destOrd="0" presId="urn:microsoft.com/office/officeart/2005/8/layout/target1"/>
    <dgm:cxn modelId="{59EB3592-3519-C647-812B-7C38C4D1DE9B}" srcId="{CE0C91E7-0DA9-5C4E-8307-0C7B7370DB4E}" destId="{5DDE2B0C-359D-9544-8E16-0FD491A24845}" srcOrd="2" destOrd="0" parTransId="{AB8F483A-6408-2349-80C6-C0D20AE33EDE}" sibTransId="{190AE890-9A51-E849-BEC9-46F0E7359244}"/>
    <dgm:cxn modelId="{0571C2BE-9ED3-934F-AAD9-E0A2091D2DD9}" srcId="{CE0C91E7-0DA9-5C4E-8307-0C7B7370DB4E}" destId="{27F35985-7AC6-C04B-8606-FF73851202AF}" srcOrd="0" destOrd="0" parTransId="{3B1A8F4E-11FB-E14E-96AD-BD841671D66F}" sibTransId="{E04D3A33-82B1-F146-BE8E-107A312C4FE0}"/>
    <dgm:cxn modelId="{68CC54FE-CA9A-A542-967E-BDE5AB2D5471}" type="presOf" srcId="{5DDE2B0C-359D-9544-8E16-0FD491A24845}" destId="{A03C8A1A-5CA3-744D-B9CA-341B950B8FD2}" srcOrd="0" destOrd="0" presId="urn:microsoft.com/office/officeart/2005/8/layout/target1"/>
    <dgm:cxn modelId="{47529286-E5F2-7C45-B46D-882E56127802}" type="presParOf" srcId="{EC5C225A-ECDD-A548-A0B8-A8A213BCB8E9}" destId="{E19757E0-08C2-0C46-A7B9-B8D54B64F100}" srcOrd="0" destOrd="0" presId="urn:microsoft.com/office/officeart/2005/8/layout/target1"/>
    <dgm:cxn modelId="{17F57C73-9DCD-C346-8D52-826F19D1CA34}" type="presParOf" srcId="{EC5C225A-ECDD-A548-A0B8-A8A213BCB8E9}" destId="{3B0EBE6A-C7AE-2A45-9EEA-A76D36714EAF}" srcOrd="1" destOrd="0" presId="urn:microsoft.com/office/officeart/2005/8/layout/target1"/>
    <dgm:cxn modelId="{57CD9B7E-15C4-8A49-9E27-50A6AE1C0A97}" type="presParOf" srcId="{EC5C225A-ECDD-A548-A0B8-A8A213BCB8E9}" destId="{29A3B865-0FDB-3749-92E0-5ACEF80C8B69}" srcOrd="2" destOrd="0" presId="urn:microsoft.com/office/officeart/2005/8/layout/target1"/>
    <dgm:cxn modelId="{C603041B-706A-C24B-92A9-79F03FB5ED6B}" type="presParOf" srcId="{EC5C225A-ECDD-A548-A0B8-A8A213BCB8E9}" destId="{FD9F5FBE-72C8-6A4F-B637-95314419CB76}" srcOrd="3" destOrd="0" presId="urn:microsoft.com/office/officeart/2005/8/layout/target1"/>
    <dgm:cxn modelId="{466A0653-6C34-6544-8C45-A2F08EB5A4BD}" type="presParOf" srcId="{EC5C225A-ECDD-A548-A0B8-A8A213BCB8E9}" destId="{44C9347D-0728-354F-93F3-CA53AA1FB177}" srcOrd="4" destOrd="0" presId="urn:microsoft.com/office/officeart/2005/8/layout/target1"/>
    <dgm:cxn modelId="{83395D9B-B3D8-784F-9D24-7B915C8D5EAC}" type="presParOf" srcId="{EC5C225A-ECDD-A548-A0B8-A8A213BCB8E9}" destId="{9F2CF17E-96E3-CD44-94D6-F0DE2A714179}" srcOrd="5" destOrd="0" presId="urn:microsoft.com/office/officeart/2005/8/layout/target1"/>
    <dgm:cxn modelId="{EEC22BE3-FA51-DA45-BD34-0E80B1127DD1}" type="presParOf" srcId="{EC5C225A-ECDD-A548-A0B8-A8A213BCB8E9}" destId="{405694F3-915A-C14B-828B-614823D4CBBE}" srcOrd="6" destOrd="0" presId="urn:microsoft.com/office/officeart/2005/8/layout/target1"/>
    <dgm:cxn modelId="{8BE6E760-AE01-9342-8782-B2EFF81E2FD0}" type="presParOf" srcId="{EC5C225A-ECDD-A548-A0B8-A8A213BCB8E9}" destId="{D5382409-0E19-CA4F-9832-4BB4B2B80D3A}" srcOrd="7" destOrd="0" presId="urn:microsoft.com/office/officeart/2005/8/layout/target1"/>
    <dgm:cxn modelId="{4181D31E-3761-8D4E-9220-120833BA76C5}" type="presParOf" srcId="{EC5C225A-ECDD-A548-A0B8-A8A213BCB8E9}" destId="{A42A5DDC-1D6D-1B44-A14D-78436F752216}" srcOrd="8" destOrd="0" presId="urn:microsoft.com/office/officeart/2005/8/layout/target1"/>
    <dgm:cxn modelId="{3F67FC84-0D36-B14A-A01C-B3EA079C3CDA}" type="presParOf" srcId="{EC5C225A-ECDD-A548-A0B8-A8A213BCB8E9}" destId="{A03C8A1A-5CA3-744D-B9CA-341B950B8FD2}" srcOrd="9" destOrd="0" presId="urn:microsoft.com/office/officeart/2005/8/layout/target1"/>
    <dgm:cxn modelId="{E201FEA1-06AF-5540-84D4-F9825947625A}" type="presParOf" srcId="{EC5C225A-ECDD-A548-A0B8-A8A213BCB8E9}" destId="{98D2F384-6AD6-AC40-A0D0-E39571A5189A}" srcOrd="10" destOrd="0" presId="urn:microsoft.com/office/officeart/2005/8/layout/target1"/>
    <dgm:cxn modelId="{33EA13ED-9ED0-B443-B504-7D8F0607C9D8}" type="presParOf" srcId="{EC5C225A-ECDD-A548-A0B8-A8A213BCB8E9}" destId="{AE263840-72E3-A643-BD8B-D35F92D8ACF3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68C5FF-2B8A-974A-A0C6-14C0AB3AA90E}" type="doc">
      <dgm:prSet loTypeId="urn:microsoft.com/office/officeart/2009/layout/CircleArrow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CA128E0A-D497-4B4A-A250-659868873106}">
      <dgm:prSet phldrT="[Metin]"/>
      <dgm:spPr/>
      <dgm:t>
        <a:bodyPr/>
        <a:lstStyle/>
        <a:p>
          <a:r>
            <a:rPr lang="tr-TR" dirty="0"/>
            <a:t>Ön Test</a:t>
          </a:r>
        </a:p>
      </dgm:t>
    </dgm:pt>
    <dgm:pt modelId="{7C1123C1-FF6C-9145-8D07-FFFEB9358A42}" type="parTrans" cxnId="{6B49C080-DCE2-744F-80E5-480D804607EC}">
      <dgm:prSet/>
      <dgm:spPr/>
      <dgm:t>
        <a:bodyPr/>
        <a:lstStyle/>
        <a:p>
          <a:endParaRPr lang="tr-TR"/>
        </a:p>
      </dgm:t>
    </dgm:pt>
    <dgm:pt modelId="{91CCA906-EB1B-2A46-B4BD-BB8270F89EF8}" type="sibTrans" cxnId="{6B49C080-DCE2-744F-80E5-480D804607EC}">
      <dgm:prSet/>
      <dgm:spPr/>
      <dgm:t>
        <a:bodyPr/>
        <a:lstStyle/>
        <a:p>
          <a:endParaRPr lang="tr-TR"/>
        </a:p>
      </dgm:t>
    </dgm:pt>
    <dgm:pt modelId="{6FE0F43E-84DB-7640-B434-454EBECA9B5C}">
      <dgm:prSet phldrT="[Metin]"/>
      <dgm:spPr/>
      <dgm:t>
        <a:bodyPr/>
        <a:lstStyle/>
        <a:p>
          <a:r>
            <a:rPr lang="tr-TR" dirty="0"/>
            <a:t>Son Test</a:t>
          </a:r>
        </a:p>
      </dgm:t>
    </dgm:pt>
    <dgm:pt modelId="{2A9CDC54-5CD9-9146-943F-CEBD4DB3A534}" type="parTrans" cxnId="{A84B86EC-96D5-7149-8744-AF7BA14CE9CD}">
      <dgm:prSet/>
      <dgm:spPr/>
      <dgm:t>
        <a:bodyPr/>
        <a:lstStyle/>
        <a:p>
          <a:endParaRPr lang="tr-TR"/>
        </a:p>
      </dgm:t>
    </dgm:pt>
    <dgm:pt modelId="{8C0636A8-4DA1-8C4E-8FFF-0E431E49E6E5}" type="sibTrans" cxnId="{A84B86EC-96D5-7149-8744-AF7BA14CE9CD}">
      <dgm:prSet/>
      <dgm:spPr/>
      <dgm:t>
        <a:bodyPr/>
        <a:lstStyle/>
        <a:p>
          <a:endParaRPr lang="tr-TR"/>
        </a:p>
      </dgm:t>
    </dgm:pt>
    <dgm:pt modelId="{876F4DB4-A262-5444-9B76-0FF0A174479C}">
      <dgm:prSet phldrT="[Metin]"/>
      <dgm:spPr/>
      <dgm:t>
        <a:bodyPr/>
        <a:lstStyle/>
        <a:p>
          <a:r>
            <a:rPr lang="tr-TR" dirty="0"/>
            <a:t>Son Anketler</a:t>
          </a:r>
        </a:p>
      </dgm:t>
    </dgm:pt>
    <dgm:pt modelId="{13FAB0DB-ED24-FD46-A47D-B20251A1B9BF}" type="parTrans" cxnId="{287D8930-9E9B-8240-9586-00020A4BE2D0}">
      <dgm:prSet/>
      <dgm:spPr/>
      <dgm:t>
        <a:bodyPr/>
        <a:lstStyle/>
        <a:p>
          <a:endParaRPr lang="tr-TR"/>
        </a:p>
      </dgm:t>
    </dgm:pt>
    <dgm:pt modelId="{7E50D578-1A6D-9A4C-94D1-11D1754C7E7C}" type="sibTrans" cxnId="{287D8930-9E9B-8240-9586-00020A4BE2D0}">
      <dgm:prSet/>
      <dgm:spPr/>
      <dgm:t>
        <a:bodyPr/>
        <a:lstStyle/>
        <a:p>
          <a:endParaRPr lang="tr-TR"/>
        </a:p>
      </dgm:t>
    </dgm:pt>
    <dgm:pt modelId="{506D7CB6-7CBC-AD43-927C-B551F4A574C3}">
      <dgm:prSet phldrT="[Metin]"/>
      <dgm:spPr/>
      <dgm:t>
        <a:bodyPr/>
        <a:lstStyle/>
        <a:p>
          <a:r>
            <a:rPr lang="tr-TR" dirty="0"/>
            <a:t>Takip Anketleri</a:t>
          </a:r>
        </a:p>
      </dgm:t>
    </dgm:pt>
    <dgm:pt modelId="{849812B7-13C8-D742-9EB1-D3BF06EC6E30}" type="parTrans" cxnId="{45BE455C-54F2-CF43-ABD8-AE289D85AA61}">
      <dgm:prSet/>
      <dgm:spPr/>
      <dgm:t>
        <a:bodyPr/>
        <a:lstStyle/>
        <a:p>
          <a:endParaRPr lang="tr-TR"/>
        </a:p>
      </dgm:t>
    </dgm:pt>
    <dgm:pt modelId="{EA5626DA-1190-8246-9526-1BEE64083928}" type="sibTrans" cxnId="{45BE455C-54F2-CF43-ABD8-AE289D85AA61}">
      <dgm:prSet/>
      <dgm:spPr/>
      <dgm:t>
        <a:bodyPr/>
        <a:lstStyle/>
        <a:p>
          <a:endParaRPr lang="tr-TR"/>
        </a:p>
      </dgm:t>
    </dgm:pt>
    <dgm:pt modelId="{EE67FAC1-988B-C64B-AD05-523C132A0AB0}" type="pres">
      <dgm:prSet presAssocID="{5C68C5FF-2B8A-974A-A0C6-14C0AB3AA90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3408B0F-3B55-1444-BEA8-D9030146D8CD}" type="pres">
      <dgm:prSet presAssocID="{CA128E0A-D497-4B4A-A250-659868873106}" presName="Accent1" presStyleCnt="0"/>
      <dgm:spPr/>
    </dgm:pt>
    <dgm:pt modelId="{920C068F-0191-8D46-B246-D9FEBEB513A9}" type="pres">
      <dgm:prSet presAssocID="{CA128E0A-D497-4B4A-A250-659868873106}" presName="Accent" presStyleLbl="node1" presStyleIdx="0" presStyleCnt="4"/>
      <dgm:spPr/>
    </dgm:pt>
    <dgm:pt modelId="{D9243492-E7DD-614A-9C90-AF04F849562E}" type="pres">
      <dgm:prSet presAssocID="{CA128E0A-D497-4B4A-A250-659868873106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0E70D3F0-D40B-5B44-9D63-F89D31E0F172}" type="pres">
      <dgm:prSet presAssocID="{6FE0F43E-84DB-7640-B434-454EBECA9B5C}" presName="Accent2" presStyleCnt="0"/>
      <dgm:spPr/>
    </dgm:pt>
    <dgm:pt modelId="{5026F8CA-C6F7-A44F-B1A4-C44794141444}" type="pres">
      <dgm:prSet presAssocID="{6FE0F43E-84DB-7640-B434-454EBECA9B5C}" presName="Accent" presStyleLbl="node1" presStyleIdx="1" presStyleCnt="4"/>
      <dgm:spPr/>
    </dgm:pt>
    <dgm:pt modelId="{FA840190-2CCC-994E-B11D-B6DFFA168666}" type="pres">
      <dgm:prSet presAssocID="{6FE0F43E-84DB-7640-B434-454EBECA9B5C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1EAAAA28-D1A3-F84C-81D1-87B34705673F}" type="pres">
      <dgm:prSet presAssocID="{506D7CB6-7CBC-AD43-927C-B551F4A574C3}" presName="Accent3" presStyleCnt="0"/>
      <dgm:spPr/>
    </dgm:pt>
    <dgm:pt modelId="{DFF1BC67-CEE5-5141-9968-BA82190B08AB}" type="pres">
      <dgm:prSet presAssocID="{506D7CB6-7CBC-AD43-927C-B551F4A574C3}" presName="Accent" presStyleLbl="node1" presStyleIdx="2" presStyleCnt="4"/>
      <dgm:spPr/>
    </dgm:pt>
    <dgm:pt modelId="{050A0308-BF14-6843-8460-3A45D3A6685E}" type="pres">
      <dgm:prSet presAssocID="{506D7CB6-7CBC-AD43-927C-B551F4A574C3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1F753CAD-9325-0A4F-A306-A45921F0A6A1}" type="pres">
      <dgm:prSet presAssocID="{876F4DB4-A262-5444-9B76-0FF0A174479C}" presName="Accent4" presStyleCnt="0"/>
      <dgm:spPr/>
    </dgm:pt>
    <dgm:pt modelId="{22157ECC-F233-A345-ADAE-D3C499381231}" type="pres">
      <dgm:prSet presAssocID="{876F4DB4-A262-5444-9B76-0FF0A174479C}" presName="Accent" presStyleLbl="node1" presStyleIdx="3" presStyleCnt="4"/>
      <dgm:spPr/>
    </dgm:pt>
    <dgm:pt modelId="{A0EF7E2F-E70F-E34F-B4E3-9FC441A990AD}" type="pres">
      <dgm:prSet presAssocID="{876F4DB4-A262-5444-9B76-0FF0A174479C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287D8930-9E9B-8240-9586-00020A4BE2D0}" srcId="{5C68C5FF-2B8A-974A-A0C6-14C0AB3AA90E}" destId="{876F4DB4-A262-5444-9B76-0FF0A174479C}" srcOrd="3" destOrd="0" parTransId="{13FAB0DB-ED24-FD46-A47D-B20251A1B9BF}" sibTransId="{7E50D578-1A6D-9A4C-94D1-11D1754C7E7C}"/>
    <dgm:cxn modelId="{53DFB034-0FCC-D845-A754-F374879716AD}" type="presOf" srcId="{506D7CB6-7CBC-AD43-927C-B551F4A574C3}" destId="{050A0308-BF14-6843-8460-3A45D3A6685E}" srcOrd="0" destOrd="0" presId="urn:microsoft.com/office/officeart/2009/layout/CircleArrowProcess"/>
    <dgm:cxn modelId="{B761743F-D470-8342-9184-4889407B2A7C}" type="presOf" srcId="{5C68C5FF-2B8A-974A-A0C6-14C0AB3AA90E}" destId="{EE67FAC1-988B-C64B-AD05-523C132A0AB0}" srcOrd="0" destOrd="0" presId="urn:microsoft.com/office/officeart/2009/layout/CircleArrowProcess"/>
    <dgm:cxn modelId="{F4BC6F58-D573-614D-8FA3-F2744119285D}" type="presOf" srcId="{CA128E0A-D497-4B4A-A250-659868873106}" destId="{D9243492-E7DD-614A-9C90-AF04F849562E}" srcOrd="0" destOrd="0" presId="urn:microsoft.com/office/officeart/2009/layout/CircleArrowProcess"/>
    <dgm:cxn modelId="{45BE455C-54F2-CF43-ABD8-AE289D85AA61}" srcId="{5C68C5FF-2B8A-974A-A0C6-14C0AB3AA90E}" destId="{506D7CB6-7CBC-AD43-927C-B551F4A574C3}" srcOrd="2" destOrd="0" parTransId="{849812B7-13C8-D742-9EB1-D3BF06EC6E30}" sibTransId="{EA5626DA-1190-8246-9526-1BEE64083928}"/>
    <dgm:cxn modelId="{6B49C080-DCE2-744F-80E5-480D804607EC}" srcId="{5C68C5FF-2B8A-974A-A0C6-14C0AB3AA90E}" destId="{CA128E0A-D497-4B4A-A250-659868873106}" srcOrd="0" destOrd="0" parTransId="{7C1123C1-FF6C-9145-8D07-FFFEB9358A42}" sibTransId="{91CCA906-EB1B-2A46-B4BD-BB8270F89EF8}"/>
    <dgm:cxn modelId="{D38977C8-6E49-674E-81DE-2E296649F1AD}" type="presOf" srcId="{876F4DB4-A262-5444-9B76-0FF0A174479C}" destId="{A0EF7E2F-E70F-E34F-B4E3-9FC441A990AD}" srcOrd="0" destOrd="0" presId="urn:microsoft.com/office/officeart/2009/layout/CircleArrowProcess"/>
    <dgm:cxn modelId="{A84B86EC-96D5-7149-8744-AF7BA14CE9CD}" srcId="{5C68C5FF-2B8A-974A-A0C6-14C0AB3AA90E}" destId="{6FE0F43E-84DB-7640-B434-454EBECA9B5C}" srcOrd="1" destOrd="0" parTransId="{2A9CDC54-5CD9-9146-943F-CEBD4DB3A534}" sibTransId="{8C0636A8-4DA1-8C4E-8FFF-0E431E49E6E5}"/>
    <dgm:cxn modelId="{27805AFF-101D-F64A-8ACC-43076E2B1524}" type="presOf" srcId="{6FE0F43E-84DB-7640-B434-454EBECA9B5C}" destId="{FA840190-2CCC-994E-B11D-B6DFFA168666}" srcOrd="0" destOrd="0" presId="urn:microsoft.com/office/officeart/2009/layout/CircleArrowProcess"/>
    <dgm:cxn modelId="{3AF22E3D-82EE-4145-9624-EED80622C0B8}" type="presParOf" srcId="{EE67FAC1-988B-C64B-AD05-523C132A0AB0}" destId="{33408B0F-3B55-1444-BEA8-D9030146D8CD}" srcOrd="0" destOrd="0" presId="urn:microsoft.com/office/officeart/2009/layout/CircleArrowProcess"/>
    <dgm:cxn modelId="{30F9AAA0-FC6D-CE40-A6BB-BDC10A7E3C33}" type="presParOf" srcId="{33408B0F-3B55-1444-BEA8-D9030146D8CD}" destId="{920C068F-0191-8D46-B246-D9FEBEB513A9}" srcOrd="0" destOrd="0" presId="urn:microsoft.com/office/officeart/2009/layout/CircleArrowProcess"/>
    <dgm:cxn modelId="{B69C65C0-AF94-7F4F-AA52-24C4B0798DB1}" type="presParOf" srcId="{EE67FAC1-988B-C64B-AD05-523C132A0AB0}" destId="{D9243492-E7DD-614A-9C90-AF04F849562E}" srcOrd="1" destOrd="0" presId="urn:microsoft.com/office/officeart/2009/layout/CircleArrowProcess"/>
    <dgm:cxn modelId="{A9DDFB8E-ABB2-6B4B-B70F-CB1E8AF8DC05}" type="presParOf" srcId="{EE67FAC1-988B-C64B-AD05-523C132A0AB0}" destId="{0E70D3F0-D40B-5B44-9D63-F89D31E0F172}" srcOrd="2" destOrd="0" presId="urn:microsoft.com/office/officeart/2009/layout/CircleArrowProcess"/>
    <dgm:cxn modelId="{C3336B5A-1E40-EC41-80D9-285432A30422}" type="presParOf" srcId="{0E70D3F0-D40B-5B44-9D63-F89D31E0F172}" destId="{5026F8CA-C6F7-A44F-B1A4-C44794141444}" srcOrd="0" destOrd="0" presId="urn:microsoft.com/office/officeart/2009/layout/CircleArrowProcess"/>
    <dgm:cxn modelId="{BD20860B-DBF6-0E45-B173-9FA868E6094D}" type="presParOf" srcId="{EE67FAC1-988B-C64B-AD05-523C132A0AB0}" destId="{FA840190-2CCC-994E-B11D-B6DFFA168666}" srcOrd="3" destOrd="0" presId="urn:microsoft.com/office/officeart/2009/layout/CircleArrowProcess"/>
    <dgm:cxn modelId="{A6346DC9-C8D5-F040-83FD-CAAABCF2E30F}" type="presParOf" srcId="{EE67FAC1-988B-C64B-AD05-523C132A0AB0}" destId="{1EAAAA28-D1A3-F84C-81D1-87B34705673F}" srcOrd="4" destOrd="0" presId="urn:microsoft.com/office/officeart/2009/layout/CircleArrowProcess"/>
    <dgm:cxn modelId="{08FA774C-5A60-5F44-BE4C-C394B8EC263E}" type="presParOf" srcId="{1EAAAA28-D1A3-F84C-81D1-87B34705673F}" destId="{DFF1BC67-CEE5-5141-9968-BA82190B08AB}" srcOrd="0" destOrd="0" presId="urn:microsoft.com/office/officeart/2009/layout/CircleArrowProcess"/>
    <dgm:cxn modelId="{B07B5184-9E4C-7048-BE59-EB931B0F70EF}" type="presParOf" srcId="{EE67FAC1-988B-C64B-AD05-523C132A0AB0}" destId="{050A0308-BF14-6843-8460-3A45D3A6685E}" srcOrd="5" destOrd="0" presId="urn:microsoft.com/office/officeart/2009/layout/CircleArrowProcess"/>
    <dgm:cxn modelId="{00F62318-C970-8942-A77E-BD6A63FC9DF2}" type="presParOf" srcId="{EE67FAC1-988B-C64B-AD05-523C132A0AB0}" destId="{1F753CAD-9325-0A4F-A306-A45921F0A6A1}" srcOrd="6" destOrd="0" presId="urn:microsoft.com/office/officeart/2009/layout/CircleArrowProcess"/>
    <dgm:cxn modelId="{CFDD895C-E204-3145-B717-3E1EF004008A}" type="presParOf" srcId="{1F753CAD-9325-0A4F-A306-A45921F0A6A1}" destId="{22157ECC-F233-A345-ADAE-D3C499381231}" srcOrd="0" destOrd="0" presId="urn:microsoft.com/office/officeart/2009/layout/CircleArrowProcess"/>
    <dgm:cxn modelId="{2F26372D-406F-D04E-A440-CDB805E9D1B2}" type="presParOf" srcId="{EE67FAC1-988B-C64B-AD05-523C132A0AB0}" destId="{A0EF7E2F-E70F-E34F-B4E3-9FC441A990AD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0C91E7-0DA9-5C4E-8307-0C7B7370DB4E}" type="doc">
      <dgm:prSet loTypeId="urn:microsoft.com/office/officeart/2005/8/layout/target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27F35985-7AC6-C04B-8606-FF73851202AF}">
      <dgm:prSet/>
      <dgm:spPr/>
      <dgm:t>
        <a:bodyPr/>
        <a:lstStyle/>
        <a:p>
          <a:r>
            <a:rPr lang="tr-TR" dirty="0"/>
            <a:t>Son Ankette 17’sine ulaşıldı</a:t>
          </a:r>
        </a:p>
      </dgm:t>
    </dgm:pt>
    <dgm:pt modelId="{3B1A8F4E-11FB-E14E-96AD-BD841671D66F}" type="parTrans" cxnId="{0571C2BE-9ED3-934F-AAD9-E0A2091D2DD9}">
      <dgm:prSet/>
      <dgm:spPr/>
      <dgm:t>
        <a:bodyPr/>
        <a:lstStyle/>
        <a:p>
          <a:endParaRPr lang="tr-TR"/>
        </a:p>
      </dgm:t>
    </dgm:pt>
    <dgm:pt modelId="{E04D3A33-82B1-F146-BE8E-107A312C4FE0}" type="sibTrans" cxnId="{0571C2BE-9ED3-934F-AAD9-E0A2091D2DD9}">
      <dgm:prSet/>
      <dgm:spPr/>
      <dgm:t>
        <a:bodyPr/>
        <a:lstStyle/>
        <a:p>
          <a:endParaRPr lang="tr-TR"/>
        </a:p>
      </dgm:t>
    </dgm:pt>
    <dgm:pt modelId="{397F97BC-262D-4D42-9B8F-80A91A724FDF}">
      <dgm:prSet/>
      <dgm:spPr/>
      <dgm:t>
        <a:bodyPr/>
        <a:lstStyle/>
        <a:p>
          <a:r>
            <a:rPr lang="tr-TR" baseline="0" dirty="0"/>
            <a:t>126 sına ulaşıldı (%68)</a:t>
          </a:r>
          <a:endParaRPr lang="tr-TR" dirty="0"/>
        </a:p>
      </dgm:t>
    </dgm:pt>
    <dgm:pt modelId="{1A8EECB0-E5F8-0E43-B9D5-73CC6331194C}" type="parTrans" cxnId="{F202C301-4DC7-E042-89E1-F5F986384D5C}">
      <dgm:prSet/>
      <dgm:spPr/>
      <dgm:t>
        <a:bodyPr/>
        <a:lstStyle/>
        <a:p>
          <a:endParaRPr lang="tr-TR"/>
        </a:p>
      </dgm:t>
    </dgm:pt>
    <dgm:pt modelId="{28D2826F-96B5-FB4C-83BB-BB9C76604AF0}" type="sibTrans" cxnId="{F202C301-4DC7-E042-89E1-F5F986384D5C}">
      <dgm:prSet/>
      <dgm:spPr/>
      <dgm:t>
        <a:bodyPr/>
        <a:lstStyle/>
        <a:p>
          <a:endParaRPr lang="tr-TR"/>
        </a:p>
      </dgm:t>
    </dgm:pt>
    <dgm:pt modelId="{5DDE2B0C-359D-9544-8E16-0FD491A24845}">
      <dgm:prSet/>
      <dgm:spPr/>
      <dgm:t>
        <a:bodyPr/>
        <a:lstStyle/>
        <a:p>
          <a:r>
            <a:rPr lang="tr-TR" baseline="0" dirty="0"/>
            <a:t>185 kadın</a:t>
          </a:r>
          <a:endParaRPr lang="tr-TR" dirty="0"/>
        </a:p>
      </dgm:t>
    </dgm:pt>
    <dgm:pt modelId="{AB8F483A-6408-2349-80C6-C0D20AE33EDE}" type="parTrans" cxnId="{59EB3592-3519-C647-812B-7C38C4D1DE9B}">
      <dgm:prSet/>
      <dgm:spPr/>
      <dgm:t>
        <a:bodyPr/>
        <a:lstStyle/>
        <a:p>
          <a:endParaRPr lang="tr-TR"/>
        </a:p>
      </dgm:t>
    </dgm:pt>
    <dgm:pt modelId="{190AE890-9A51-E849-BEC9-46F0E7359244}" type="sibTrans" cxnId="{59EB3592-3519-C647-812B-7C38C4D1DE9B}">
      <dgm:prSet/>
      <dgm:spPr/>
      <dgm:t>
        <a:bodyPr/>
        <a:lstStyle/>
        <a:p>
          <a:endParaRPr lang="tr-TR"/>
        </a:p>
      </dgm:t>
    </dgm:pt>
    <dgm:pt modelId="{10355551-9C75-114F-9325-C228564AE4A9}">
      <dgm:prSet/>
      <dgm:spPr/>
      <dgm:t>
        <a:bodyPr/>
        <a:lstStyle/>
        <a:p>
          <a:r>
            <a:rPr lang="tr-TR" dirty="0"/>
            <a:t>Ocak 2021 itibariyle </a:t>
          </a:r>
          <a:r>
            <a:rPr lang="tr-TR" b="1" dirty="0"/>
            <a:t>8 tanesi </a:t>
          </a:r>
          <a:r>
            <a:rPr lang="tr-TR" dirty="0"/>
            <a:t>işini yürütüyordu</a:t>
          </a:r>
          <a:endParaRPr lang="en-US" dirty="0"/>
        </a:p>
      </dgm:t>
    </dgm:pt>
    <dgm:pt modelId="{C0050BB5-7F74-3D41-9B4A-EA638C344FF7}" type="parTrans" cxnId="{41D7FEA6-2640-6147-A8CD-C13EFD37088B}">
      <dgm:prSet/>
      <dgm:spPr/>
      <dgm:t>
        <a:bodyPr/>
        <a:lstStyle/>
        <a:p>
          <a:endParaRPr lang="tr-TR"/>
        </a:p>
      </dgm:t>
    </dgm:pt>
    <dgm:pt modelId="{B699F665-5353-A94E-94F3-B14C21497B0A}" type="sibTrans" cxnId="{41D7FEA6-2640-6147-A8CD-C13EFD37088B}">
      <dgm:prSet/>
      <dgm:spPr/>
      <dgm:t>
        <a:bodyPr/>
        <a:lstStyle/>
        <a:p>
          <a:endParaRPr lang="tr-TR"/>
        </a:p>
      </dgm:t>
    </dgm:pt>
    <dgm:pt modelId="{5044ED6E-C901-8348-9AE0-97671E099741}">
      <dgm:prSet/>
      <dgm:spPr/>
      <dgm:t>
        <a:bodyPr/>
        <a:lstStyle/>
        <a:p>
          <a:r>
            <a:rPr lang="tr-TR" baseline="0" dirty="0"/>
            <a:t>İşini kuran 18 kadın</a:t>
          </a:r>
          <a:endParaRPr lang="tr-TR" dirty="0"/>
        </a:p>
      </dgm:t>
    </dgm:pt>
    <dgm:pt modelId="{49CC2914-7B87-8746-8FFE-DAEFAE7714B8}" type="parTrans" cxnId="{D92E35FE-9B7B-2C4C-870D-B94F2A64C62A}">
      <dgm:prSet/>
      <dgm:spPr/>
    </dgm:pt>
    <dgm:pt modelId="{F8C95DEB-DA40-4A48-970C-4C68AC54A13A}" type="sibTrans" cxnId="{D92E35FE-9B7B-2C4C-870D-B94F2A64C62A}">
      <dgm:prSet/>
      <dgm:spPr/>
    </dgm:pt>
    <dgm:pt modelId="{EC5C225A-ECDD-A548-A0B8-A8A213BCB8E9}" type="pres">
      <dgm:prSet presAssocID="{CE0C91E7-0DA9-5C4E-8307-0C7B7370DB4E}" presName="composite" presStyleCnt="0">
        <dgm:presLayoutVars>
          <dgm:chMax val="5"/>
          <dgm:dir/>
          <dgm:resizeHandles val="exact"/>
        </dgm:presLayoutVars>
      </dgm:prSet>
      <dgm:spPr/>
    </dgm:pt>
    <dgm:pt modelId="{4A8AE0BE-D095-5B44-80C2-8FEE3E8AC900}" type="pres">
      <dgm:prSet presAssocID="{10355551-9C75-114F-9325-C228564AE4A9}" presName="circle1" presStyleLbl="lnNode1" presStyleIdx="0" presStyleCnt="5"/>
      <dgm:spPr/>
    </dgm:pt>
    <dgm:pt modelId="{81AEA2D8-C900-1944-B04C-DFC58940E8D4}" type="pres">
      <dgm:prSet presAssocID="{10355551-9C75-114F-9325-C228564AE4A9}" presName="text1" presStyleLbl="revTx" presStyleIdx="0" presStyleCnt="5">
        <dgm:presLayoutVars>
          <dgm:bulletEnabled val="1"/>
        </dgm:presLayoutVars>
      </dgm:prSet>
      <dgm:spPr/>
    </dgm:pt>
    <dgm:pt modelId="{527330D8-0EE9-A84C-AF3D-C549C4843349}" type="pres">
      <dgm:prSet presAssocID="{10355551-9C75-114F-9325-C228564AE4A9}" presName="line1" presStyleLbl="callout" presStyleIdx="0" presStyleCnt="10"/>
      <dgm:spPr/>
    </dgm:pt>
    <dgm:pt modelId="{A2730BEA-7C92-9A46-B5CF-83F40129AD89}" type="pres">
      <dgm:prSet presAssocID="{10355551-9C75-114F-9325-C228564AE4A9}" presName="d1" presStyleLbl="callout" presStyleIdx="1" presStyleCnt="10"/>
      <dgm:spPr/>
    </dgm:pt>
    <dgm:pt modelId="{7B333A57-19EC-CA4E-AB98-73F675C8ADD2}" type="pres">
      <dgm:prSet presAssocID="{27F35985-7AC6-C04B-8606-FF73851202AF}" presName="circle2" presStyleLbl="lnNode1" presStyleIdx="1" presStyleCnt="5"/>
      <dgm:spPr/>
    </dgm:pt>
    <dgm:pt modelId="{85E3824F-C6EA-6F46-9877-E813FB925A3F}" type="pres">
      <dgm:prSet presAssocID="{27F35985-7AC6-C04B-8606-FF73851202AF}" presName="text2" presStyleLbl="revTx" presStyleIdx="1" presStyleCnt="5">
        <dgm:presLayoutVars>
          <dgm:bulletEnabled val="1"/>
        </dgm:presLayoutVars>
      </dgm:prSet>
      <dgm:spPr/>
    </dgm:pt>
    <dgm:pt modelId="{9FCD3A55-6889-1F41-99E3-3DECCA8F10D4}" type="pres">
      <dgm:prSet presAssocID="{27F35985-7AC6-C04B-8606-FF73851202AF}" presName="line2" presStyleLbl="callout" presStyleIdx="2" presStyleCnt="10"/>
      <dgm:spPr/>
    </dgm:pt>
    <dgm:pt modelId="{00DFDEE7-6B7E-3C48-8FF8-737330B1A5B8}" type="pres">
      <dgm:prSet presAssocID="{27F35985-7AC6-C04B-8606-FF73851202AF}" presName="d2" presStyleLbl="callout" presStyleIdx="3" presStyleCnt="10"/>
      <dgm:spPr/>
    </dgm:pt>
    <dgm:pt modelId="{DD66ABD7-31D0-2C45-8F93-C59DE6C247A3}" type="pres">
      <dgm:prSet presAssocID="{5044ED6E-C901-8348-9AE0-97671E099741}" presName="circle3" presStyleLbl="lnNode1" presStyleIdx="2" presStyleCnt="5"/>
      <dgm:spPr/>
    </dgm:pt>
    <dgm:pt modelId="{E38BD067-5647-8240-AC98-43C8BD5B5482}" type="pres">
      <dgm:prSet presAssocID="{5044ED6E-C901-8348-9AE0-97671E099741}" presName="text3" presStyleLbl="revTx" presStyleIdx="2" presStyleCnt="5">
        <dgm:presLayoutVars>
          <dgm:bulletEnabled val="1"/>
        </dgm:presLayoutVars>
      </dgm:prSet>
      <dgm:spPr/>
    </dgm:pt>
    <dgm:pt modelId="{1C8A0A52-5C3A-0B42-83E1-1A5817C2FE96}" type="pres">
      <dgm:prSet presAssocID="{5044ED6E-C901-8348-9AE0-97671E099741}" presName="line3" presStyleLbl="callout" presStyleIdx="4" presStyleCnt="10"/>
      <dgm:spPr/>
    </dgm:pt>
    <dgm:pt modelId="{6A378CA5-1130-3A4B-B882-CFC07BB2EF40}" type="pres">
      <dgm:prSet presAssocID="{5044ED6E-C901-8348-9AE0-97671E099741}" presName="d3" presStyleLbl="callout" presStyleIdx="5" presStyleCnt="10"/>
      <dgm:spPr/>
    </dgm:pt>
    <dgm:pt modelId="{2AFF5E3E-7FE4-324E-B35B-7B5EF19C1B02}" type="pres">
      <dgm:prSet presAssocID="{397F97BC-262D-4D42-9B8F-80A91A724FDF}" presName="circle4" presStyleLbl="lnNode1" presStyleIdx="3" presStyleCnt="5"/>
      <dgm:spPr/>
    </dgm:pt>
    <dgm:pt modelId="{92FDDF33-E4AB-6B42-8CE9-4C5A35EBA7CF}" type="pres">
      <dgm:prSet presAssocID="{397F97BC-262D-4D42-9B8F-80A91A724FDF}" presName="text4" presStyleLbl="revTx" presStyleIdx="3" presStyleCnt="5">
        <dgm:presLayoutVars>
          <dgm:bulletEnabled val="1"/>
        </dgm:presLayoutVars>
      </dgm:prSet>
      <dgm:spPr/>
    </dgm:pt>
    <dgm:pt modelId="{4364BB3A-A780-4A4E-9BDD-FA46E365970A}" type="pres">
      <dgm:prSet presAssocID="{397F97BC-262D-4D42-9B8F-80A91A724FDF}" presName="line4" presStyleLbl="callout" presStyleIdx="6" presStyleCnt="10"/>
      <dgm:spPr/>
    </dgm:pt>
    <dgm:pt modelId="{F3B40061-CA24-E347-94CB-4D8CF0890C52}" type="pres">
      <dgm:prSet presAssocID="{397F97BC-262D-4D42-9B8F-80A91A724FDF}" presName="d4" presStyleLbl="callout" presStyleIdx="7" presStyleCnt="10"/>
      <dgm:spPr/>
    </dgm:pt>
    <dgm:pt modelId="{EC07E056-0952-2040-8D33-477D95C7D69A}" type="pres">
      <dgm:prSet presAssocID="{5DDE2B0C-359D-9544-8E16-0FD491A24845}" presName="circle5" presStyleLbl="lnNode1" presStyleIdx="4" presStyleCnt="5"/>
      <dgm:spPr/>
    </dgm:pt>
    <dgm:pt modelId="{8736DB6B-AD63-AA4E-AAF6-E438B6C5F638}" type="pres">
      <dgm:prSet presAssocID="{5DDE2B0C-359D-9544-8E16-0FD491A24845}" presName="text5" presStyleLbl="revTx" presStyleIdx="4" presStyleCnt="5">
        <dgm:presLayoutVars>
          <dgm:bulletEnabled val="1"/>
        </dgm:presLayoutVars>
      </dgm:prSet>
      <dgm:spPr/>
    </dgm:pt>
    <dgm:pt modelId="{BF7584A8-C27E-B643-8B3F-69E5CE975A1B}" type="pres">
      <dgm:prSet presAssocID="{5DDE2B0C-359D-9544-8E16-0FD491A24845}" presName="line5" presStyleLbl="callout" presStyleIdx="8" presStyleCnt="10"/>
      <dgm:spPr/>
    </dgm:pt>
    <dgm:pt modelId="{573BEF1D-3555-5943-AA02-E5C6D386860D}" type="pres">
      <dgm:prSet presAssocID="{5DDE2B0C-359D-9544-8E16-0FD491A24845}" presName="d5" presStyleLbl="callout" presStyleIdx="9" presStyleCnt="10"/>
      <dgm:spPr/>
    </dgm:pt>
  </dgm:ptLst>
  <dgm:cxnLst>
    <dgm:cxn modelId="{F202C301-4DC7-E042-89E1-F5F986384D5C}" srcId="{CE0C91E7-0DA9-5C4E-8307-0C7B7370DB4E}" destId="{397F97BC-262D-4D42-9B8F-80A91A724FDF}" srcOrd="3" destOrd="0" parTransId="{1A8EECB0-E5F8-0E43-B9D5-73CC6331194C}" sibTransId="{28D2826F-96B5-FB4C-83BB-BB9C76604AF0}"/>
    <dgm:cxn modelId="{B2811A35-89FF-F847-815F-89E5D17BFE81}" type="presOf" srcId="{397F97BC-262D-4D42-9B8F-80A91A724FDF}" destId="{92FDDF33-E4AB-6B42-8CE9-4C5A35EBA7CF}" srcOrd="0" destOrd="0" presId="urn:microsoft.com/office/officeart/2005/8/layout/target1"/>
    <dgm:cxn modelId="{AF8BC144-D676-6E4A-BE14-0FB65A1AFBF6}" type="presOf" srcId="{CE0C91E7-0DA9-5C4E-8307-0C7B7370DB4E}" destId="{EC5C225A-ECDD-A548-A0B8-A8A213BCB8E9}" srcOrd="0" destOrd="0" presId="urn:microsoft.com/office/officeart/2005/8/layout/target1"/>
    <dgm:cxn modelId="{1D20F746-7F5C-1B4F-8F9F-5B98F7832CB1}" type="presOf" srcId="{5DDE2B0C-359D-9544-8E16-0FD491A24845}" destId="{8736DB6B-AD63-AA4E-AAF6-E438B6C5F638}" srcOrd="0" destOrd="0" presId="urn:microsoft.com/office/officeart/2005/8/layout/target1"/>
    <dgm:cxn modelId="{BDE79A76-0336-F54E-9955-80BA00A0FE01}" type="presOf" srcId="{10355551-9C75-114F-9325-C228564AE4A9}" destId="{81AEA2D8-C900-1944-B04C-DFC58940E8D4}" srcOrd="0" destOrd="0" presId="urn:microsoft.com/office/officeart/2005/8/layout/target1"/>
    <dgm:cxn modelId="{59EB3592-3519-C647-812B-7C38C4D1DE9B}" srcId="{CE0C91E7-0DA9-5C4E-8307-0C7B7370DB4E}" destId="{5DDE2B0C-359D-9544-8E16-0FD491A24845}" srcOrd="4" destOrd="0" parTransId="{AB8F483A-6408-2349-80C6-C0D20AE33EDE}" sibTransId="{190AE890-9A51-E849-BEC9-46F0E7359244}"/>
    <dgm:cxn modelId="{25D8DA93-84CD-0846-825E-372609F7910D}" type="presOf" srcId="{27F35985-7AC6-C04B-8606-FF73851202AF}" destId="{85E3824F-C6EA-6F46-9877-E813FB925A3F}" srcOrd="0" destOrd="0" presId="urn:microsoft.com/office/officeart/2005/8/layout/target1"/>
    <dgm:cxn modelId="{41D7FEA6-2640-6147-A8CD-C13EFD37088B}" srcId="{CE0C91E7-0DA9-5C4E-8307-0C7B7370DB4E}" destId="{10355551-9C75-114F-9325-C228564AE4A9}" srcOrd="0" destOrd="0" parTransId="{C0050BB5-7F74-3D41-9B4A-EA638C344FF7}" sibTransId="{B699F665-5353-A94E-94F3-B14C21497B0A}"/>
    <dgm:cxn modelId="{0571C2BE-9ED3-934F-AAD9-E0A2091D2DD9}" srcId="{CE0C91E7-0DA9-5C4E-8307-0C7B7370DB4E}" destId="{27F35985-7AC6-C04B-8606-FF73851202AF}" srcOrd="1" destOrd="0" parTransId="{3B1A8F4E-11FB-E14E-96AD-BD841671D66F}" sibTransId="{E04D3A33-82B1-F146-BE8E-107A312C4FE0}"/>
    <dgm:cxn modelId="{DAEECDF4-D7D0-2C48-B88D-567A5891A1D4}" type="presOf" srcId="{5044ED6E-C901-8348-9AE0-97671E099741}" destId="{E38BD067-5647-8240-AC98-43C8BD5B5482}" srcOrd="0" destOrd="0" presId="urn:microsoft.com/office/officeart/2005/8/layout/target1"/>
    <dgm:cxn modelId="{D92E35FE-9B7B-2C4C-870D-B94F2A64C62A}" srcId="{CE0C91E7-0DA9-5C4E-8307-0C7B7370DB4E}" destId="{5044ED6E-C901-8348-9AE0-97671E099741}" srcOrd="2" destOrd="0" parTransId="{49CC2914-7B87-8746-8FFE-DAEFAE7714B8}" sibTransId="{F8C95DEB-DA40-4A48-970C-4C68AC54A13A}"/>
    <dgm:cxn modelId="{5537FDB3-8FE8-E047-BD3E-30679063D1A0}" type="presParOf" srcId="{EC5C225A-ECDD-A548-A0B8-A8A213BCB8E9}" destId="{4A8AE0BE-D095-5B44-80C2-8FEE3E8AC900}" srcOrd="0" destOrd="0" presId="urn:microsoft.com/office/officeart/2005/8/layout/target1"/>
    <dgm:cxn modelId="{C89B81A9-2FC1-864D-A4BF-118D1C09C191}" type="presParOf" srcId="{EC5C225A-ECDD-A548-A0B8-A8A213BCB8E9}" destId="{81AEA2D8-C900-1944-B04C-DFC58940E8D4}" srcOrd="1" destOrd="0" presId="urn:microsoft.com/office/officeart/2005/8/layout/target1"/>
    <dgm:cxn modelId="{B1C1D38D-862E-F743-8C10-03C2EDE24522}" type="presParOf" srcId="{EC5C225A-ECDD-A548-A0B8-A8A213BCB8E9}" destId="{527330D8-0EE9-A84C-AF3D-C549C4843349}" srcOrd="2" destOrd="0" presId="urn:microsoft.com/office/officeart/2005/8/layout/target1"/>
    <dgm:cxn modelId="{E41CBBBF-B64D-9C4F-BE41-79062FD2E24A}" type="presParOf" srcId="{EC5C225A-ECDD-A548-A0B8-A8A213BCB8E9}" destId="{A2730BEA-7C92-9A46-B5CF-83F40129AD89}" srcOrd="3" destOrd="0" presId="urn:microsoft.com/office/officeart/2005/8/layout/target1"/>
    <dgm:cxn modelId="{64CE3272-BD57-954E-A2D8-2AB7B3E2F461}" type="presParOf" srcId="{EC5C225A-ECDD-A548-A0B8-A8A213BCB8E9}" destId="{7B333A57-19EC-CA4E-AB98-73F675C8ADD2}" srcOrd="4" destOrd="0" presId="urn:microsoft.com/office/officeart/2005/8/layout/target1"/>
    <dgm:cxn modelId="{88700935-9E8D-734D-8158-6E5D0A56BF39}" type="presParOf" srcId="{EC5C225A-ECDD-A548-A0B8-A8A213BCB8E9}" destId="{85E3824F-C6EA-6F46-9877-E813FB925A3F}" srcOrd="5" destOrd="0" presId="urn:microsoft.com/office/officeart/2005/8/layout/target1"/>
    <dgm:cxn modelId="{58256B9A-E5E3-9245-B566-05718BF1FA8B}" type="presParOf" srcId="{EC5C225A-ECDD-A548-A0B8-A8A213BCB8E9}" destId="{9FCD3A55-6889-1F41-99E3-3DECCA8F10D4}" srcOrd="6" destOrd="0" presId="urn:microsoft.com/office/officeart/2005/8/layout/target1"/>
    <dgm:cxn modelId="{FE67F7E9-4B3C-6442-AE86-179097477EDB}" type="presParOf" srcId="{EC5C225A-ECDD-A548-A0B8-A8A213BCB8E9}" destId="{00DFDEE7-6B7E-3C48-8FF8-737330B1A5B8}" srcOrd="7" destOrd="0" presId="urn:microsoft.com/office/officeart/2005/8/layout/target1"/>
    <dgm:cxn modelId="{2BCE09A5-A9D5-7648-9ABB-064C1B2372EF}" type="presParOf" srcId="{EC5C225A-ECDD-A548-A0B8-A8A213BCB8E9}" destId="{DD66ABD7-31D0-2C45-8F93-C59DE6C247A3}" srcOrd="8" destOrd="0" presId="urn:microsoft.com/office/officeart/2005/8/layout/target1"/>
    <dgm:cxn modelId="{65732214-71AB-DA47-833C-CD094CDA8D30}" type="presParOf" srcId="{EC5C225A-ECDD-A548-A0B8-A8A213BCB8E9}" destId="{E38BD067-5647-8240-AC98-43C8BD5B5482}" srcOrd="9" destOrd="0" presId="urn:microsoft.com/office/officeart/2005/8/layout/target1"/>
    <dgm:cxn modelId="{70C752F5-D855-3248-AAB9-91B4FDE0809C}" type="presParOf" srcId="{EC5C225A-ECDD-A548-A0B8-A8A213BCB8E9}" destId="{1C8A0A52-5C3A-0B42-83E1-1A5817C2FE96}" srcOrd="10" destOrd="0" presId="urn:microsoft.com/office/officeart/2005/8/layout/target1"/>
    <dgm:cxn modelId="{EEF0AB32-BD43-E045-8BCA-E2D35E53B60D}" type="presParOf" srcId="{EC5C225A-ECDD-A548-A0B8-A8A213BCB8E9}" destId="{6A378CA5-1130-3A4B-B882-CFC07BB2EF40}" srcOrd="11" destOrd="0" presId="urn:microsoft.com/office/officeart/2005/8/layout/target1"/>
    <dgm:cxn modelId="{2C131E96-A5C5-1149-9220-57B524CD04E3}" type="presParOf" srcId="{EC5C225A-ECDD-A548-A0B8-A8A213BCB8E9}" destId="{2AFF5E3E-7FE4-324E-B35B-7B5EF19C1B02}" srcOrd="12" destOrd="0" presId="urn:microsoft.com/office/officeart/2005/8/layout/target1"/>
    <dgm:cxn modelId="{64A1CC5C-6016-4E42-82C2-FDE80E8E5A89}" type="presParOf" srcId="{EC5C225A-ECDD-A548-A0B8-A8A213BCB8E9}" destId="{92FDDF33-E4AB-6B42-8CE9-4C5A35EBA7CF}" srcOrd="13" destOrd="0" presId="urn:microsoft.com/office/officeart/2005/8/layout/target1"/>
    <dgm:cxn modelId="{307040CC-579B-4E48-95E3-7E1C685C8891}" type="presParOf" srcId="{EC5C225A-ECDD-A548-A0B8-A8A213BCB8E9}" destId="{4364BB3A-A780-4A4E-9BDD-FA46E365970A}" srcOrd="14" destOrd="0" presId="urn:microsoft.com/office/officeart/2005/8/layout/target1"/>
    <dgm:cxn modelId="{C036B92E-D5A5-1840-BB30-A0C0484061E6}" type="presParOf" srcId="{EC5C225A-ECDD-A548-A0B8-A8A213BCB8E9}" destId="{F3B40061-CA24-E347-94CB-4D8CF0890C52}" srcOrd="15" destOrd="0" presId="urn:microsoft.com/office/officeart/2005/8/layout/target1"/>
    <dgm:cxn modelId="{AD7322BF-0657-5D42-97A9-C27E04821068}" type="presParOf" srcId="{EC5C225A-ECDD-A548-A0B8-A8A213BCB8E9}" destId="{EC07E056-0952-2040-8D33-477D95C7D69A}" srcOrd="16" destOrd="0" presId="urn:microsoft.com/office/officeart/2005/8/layout/target1"/>
    <dgm:cxn modelId="{90AF877B-711F-404B-BBFC-0B4013828F5B}" type="presParOf" srcId="{EC5C225A-ECDD-A548-A0B8-A8A213BCB8E9}" destId="{8736DB6B-AD63-AA4E-AAF6-E438B6C5F638}" srcOrd="17" destOrd="0" presId="urn:microsoft.com/office/officeart/2005/8/layout/target1"/>
    <dgm:cxn modelId="{2B121926-16C6-7040-A7EB-D6AC0D4688E3}" type="presParOf" srcId="{EC5C225A-ECDD-A548-A0B8-A8A213BCB8E9}" destId="{BF7584A8-C27E-B643-8B3F-69E5CE975A1B}" srcOrd="18" destOrd="0" presId="urn:microsoft.com/office/officeart/2005/8/layout/target1"/>
    <dgm:cxn modelId="{9C186099-F9BF-EB47-B40F-9A44B41EE9F2}" type="presParOf" srcId="{EC5C225A-ECDD-A548-A0B8-A8A213BCB8E9}" destId="{573BEF1D-3555-5943-AA02-E5C6D386860D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C068F-0191-8D46-B246-D9FEBEB513A9}">
      <dsp:nvSpPr>
        <dsp:cNvPr id="0" name=""/>
        <dsp:cNvSpPr/>
      </dsp:nvSpPr>
      <dsp:spPr>
        <a:xfrm>
          <a:off x="1320772" y="0"/>
          <a:ext cx="2039978" cy="204018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43492-E7DD-614A-9C90-AF04F849562E}">
      <dsp:nvSpPr>
        <dsp:cNvPr id="0" name=""/>
        <dsp:cNvSpPr/>
      </dsp:nvSpPr>
      <dsp:spPr>
        <a:xfrm>
          <a:off x="1771167" y="738492"/>
          <a:ext cx="1138423" cy="569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>
              <a:latin typeface="Century Gothic" panose="020B0502020202020204" pitchFamily="34" charset="0"/>
            </a:rPr>
            <a:t>Ön Test</a:t>
          </a:r>
        </a:p>
      </dsp:txBody>
      <dsp:txXfrm>
        <a:off x="1771167" y="738492"/>
        <a:ext cx="1138423" cy="569153"/>
      </dsp:txXfrm>
    </dsp:sp>
    <dsp:sp modelId="{5026F8CA-C6F7-A44F-B1A4-C44794141444}">
      <dsp:nvSpPr>
        <dsp:cNvPr id="0" name=""/>
        <dsp:cNvSpPr/>
      </dsp:nvSpPr>
      <dsp:spPr>
        <a:xfrm>
          <a:off x="754048" y="1172390"/>
          <a:ext cx="2039978" cy="204018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40190-2CCC-994E-B11D-B6DFFA168666}">
      <dsp:nvSpPr>
        <dsp:cNvPr id="0" name=""/>
        <dsp:cNvSpPr/>
      </dsp:nvSpPr>
      <dsp:spPr>
        <a:xfrm>
          <a:off x="1202147" y="1913046"/>
          <a:ext cx="1138423" cy="569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>
              <a:latin typeface="Century Gothic" panose="020B0502020202020204" pitchFamily="34" charset="0"/>
            </a:rPr>
            <a:t>Son Test</a:t>
          </a:r>
        </a:p>
      </dsp:txBody>
      <dsp:txXfrm>
        <a:off x="1202147" y="1913046"/>
        <a:ext cx="1138423" cy="569153"/>
      </dsp:txXfrm>
    </dsp:sp>
    <dsp:sp modelId="{DFF1BC67-CEE5-5141-9968-BA82190B08AB}">
      <dsp:nvSpPr>
        <dsp:cNvPr id="0" name=""/>
        <dsp:cNvSpPr/>
      </dsp:nvSpPr>
      <dsp:spPr>
        <a:xfrm>
          <a:off x="1320772" y="2349108"/>
          <a:ext cx="2039978" cy="204018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A0308-BF14-6843-8460-3A45D3A6685E}">
      <dsp:nvSpPr>
        <dsp:cNvPr id="0" name=""/>
        <dsp:cNvSpPr/>
      </dsp:nvSpPr>
      <dsp:spPr>
        <a:xfrm>
          <a:off x="1771167" y="3087601"/>
          <a:ext cx="1138423" cy="569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>
              <a:latin typeface="Century Gothic" panose="020B0502020202020204" pitchFamily="34" charset="0"/>
            </a:rPr>
            <a:t>Takip Anketleri</a:t>
          </a:r>
        </a:p>
      </dsp:txBody>
      <dsp:txXfrm>
        <a:off x="1771167" y="3087601"/>
        <a:ext cx="1138423" cy="569153"/>
      </dsp:txXfrm>
    </dsp:sp>
    <dsp:sp modelId="{22157ECC-F233-A345-ADAE-D3C499381231}">
      <dsp:nvSpPr>
        <dsp:cNvPr id="0" name=""/>
        <dsp:cNvSpPr/>
      </dsp:nvSpPr>
      <dsp:spPr>
        <a:xfrm>
          <a:off x="899460" y="3656754"/>
          <a:ext cx="1752598" cy="175344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F7E2F-E70F-E34F-B4E3-9FC441A990AD}">
      <dsp:nvSpPr>
        <dsp:cNvPr id="0" name=""/>
        <dsp:cNvSpPr/>
      </dsp:nvSpPr>
      <dsp:spPr>
        <a:xfrm>
          <a:off x="1202147" y="4262155"/>
          <a:ext cx="1138423" cy="569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>
              <a:latin typeface="Century Gothic" panose="020B0502020202020204" pitchFamily="34" charset="0"/>
            </a:rPr>
            <a:t>Son Anketler</a:t>
          </a:r>
        </a:p>
      </dsp:txBody>
      <dsp:txXfrm>
        <a:off x="1202147" y="4262155"/>
        <a:ext cx="1138423" cy="5691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C068F-0191-8D46-B246-D9FEBEB513A9}">
      <dsp:nvSpPr>
        <dsp:cNvPr id="0" name=""/>
        <dsp:cNvSpPr/>
      </dsp:nvSpPr>
      <dsp:spPr>
        <a:xfrm>
          <a:off x="1320772" y="0"/>
          <a:ext cx="2039978" cy="204018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43492-E7DD-614A-9C90-AF04F849562E}">
      <dsp:nvSpPr>
        <dsp:cNvPr id="0" name=""/>
        <dsp:cNvSpPr/>
      </dsp:nvSpPr>
      <dsp:spPr>
        <a:xfrm>
          <a:off x="1771167" y="738492"/>
          <a:ext cx="1138423" cy="569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Ön Test</a:t>
          </a:r>
        </a:p>
      </dsp:txBody>
      <dsp:txXfrm>
        <a:off x="1771167" y="738492"/>
        <a:ext cx="1138423" cy="569153"/>
      </dsp:txXfrm>
    </dsp:sp>
    <dsp:sp modelId="{5026F8CA-C6F7-A44F-B1A4-C44794141444}">
      <dsp:nvSpPr>
        <dsp:cNvPr id="0" name=""/>
        <dsp:cNvSpPr/>
      </dsp:nvSpPr>
      <dsp:spPr>
        <a:xfrm>
          <a:off x="754048" y="1172390"/>
          <a:ext cx="2039978" cy="204018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40190-2CCC-994E-B11D-B6DFFA168666}">
      <dsp:nvSpPr>
        <dsp:cNvPr id="0" name=""/>
        <dsp:cNvSpPr/>
      </dsp:nvSpPr>
      <dsp:spPr>
        <a:xfrm>
          <a:off x="1202147" y="1913046"/>
          <a:ext cx="1138423" cy="569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Son Test</a:t>
          </a:r>
        </a:p>
      </dsp:txBody>
      <dsp:txXfrm>
        <a:off x="1202147" y="1913046"/>
        <a:ext cx="1138423" cy="569153"/>
      </dsp:txXfrm>
    </dsp:sp>
    <dsp:sp modelId="{DFF1BC67-CEE5-5141-9968-BA82190B08AB}">
      <dsp:nvSpPr>
        <dsp:cNvPr id="0" name=""/>
        <dsp:cNvSpPr/>
      </dsp:nvSpPr>
      <dsp:spPr>
        <a:xfrm>
          <a:off x="1320772" y="2349108"/>
          <a:ext cx="2039978" cy="204018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A0308-BF14-6843-8460-3A45D3A6685E}">
      <dsp:nvSpPr>
        <dsp:cNvPr id="0" name=""/>
        <dsp:cNvSpPr/>
      </dsp:nvSpPr>
      <dsp:spPr>
        <a:xfrm>
          <a:off x="1771167" y="3087601"/>
          <a:ext cx="1138423" cy="569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Takip Anketleri</a:t>
          </a:r>
        </a:p>
      </dsp:txBody>
      <dsp:txXfrm>
        <a:off x="1771167" y="3087601"/>
        <a:ext cx="1138423" cy="569153"/>
      </dsp:txXfrm>
    </dsp:sp>
    <dsp:sp modelId="{22157ECC-F233-A345-ADAE-D3C499381231}">
      <dsp:nvSpPr>
        <dsp:cNvPr id="0" name=""/>
        <dsp:cNvSpPr/>
      </dsp:nvSpPr>
      <dsp:spPr>
        <a:xfrm>
          <a:off x="899460" y="3656754"/>
          <a:ext cx="1752598" cy="175344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F7E2F-E70F-E34F-B4E3-9FC441A990AD}">
      <dsp:nvSpPr>
        <dsp:cNvPr id="0" name=""/>
        <dsp:cNvSpPr/>
      </dsp:nvSpPr>
      <dsp:spPr>
        <a:xfrm>
          <a:off x="1202147" y="4262155"/>
          <a:ext cx="1138423" cy="569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Son Anketler</a:t>
          </a:r>
        </a:p>
      </dsp:txBody>
      <dsp:txXfrm>
        <a:off x="1202147" y="4262155"/>
        <a:ext cx="1138423" cy="5691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C068F-0191-8D46-B246-D9FEBEB513A9}">
      <dsp:nvSpPr>
        <dsp:cNvPr id="0" name=""/>
        <dsp:cNvSpPr/>
      </dsp:nvSpPr>
      <dsp:spPr>
        <a:xfrm>
          <a:off x="1320772" y="0"/>
          <a:ext cx="2039978" cy="204018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43492-E7DD-614A-9C90-AF04F849562E}">
      <dsp:nvSpPr>
        <dsp:cNvPr id="0" name=""/>
        <dsp:cNvSpPr/>
      </dsp:nvSpPr>
      <dsp:spPr>
        <a:xfrm>
          <a:off x="1771167" y="738492"/>
          <a:ext cx="1138423" cy="569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Ön Test</a:t>
          </a:r>
        </a:p>
      </dsp:txBody>
      <dsp:txXfrm>
        <a:off x="1771167" y="738492"/>
        <a:ext cx="1138423" cy="569153"/>
      </dsp:txXfrm>
    </dsp:sp>
    <dsp:sp modelId="{5026F8CA-C6F7-A44F-B1A4-C44794141444}">
      <dsp:nvSpPr>
        <dsp:cNvPr id="0" name=""/>
        <dsp:cNvSpPr/>
      </dsp:nvSpPr>
      <dsp:spPr>
        <a:xfrm>
          <a:off x="754048" y="1172390"/>
          <a:ext cx="2039978" cy="204018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40190-2CCC-994E-B11D-B6DFFA168666}">
      <dsp:nvSpPr>
        <dsp:cNvPr id="0" name=""/>
        <dsp:cNvSpPr/>
      </dsp:nvSpPr>
      <dsp:spPr>
        <a:xfrm>
          <a:off x="1202147" y="1913046"/>
          <a:ext cx="1138423" cy="569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Son Test</a:t>
          </a:r>
        </a:p>
      </dsp:txBody>
      <dsp:txXfrm>
        <a:off x="1202147" y="1913046"/>
        <a:ext cx="1138423" cy="569153"/>
      </dsp:txXfrm>
    </dsp:sp>
    <dsp:sp modelId="{DFF1BC67-CEE5-5141-9968-BA82190B08AB}">
      <dsp:nvSpPr>
        <dsp:cNvPr id="0" name=""/>
        <dsp:cNvSpPr/>
      </dsp:nvSpPr>
      <dsp:spPr>
        <a:xfrm>
          <a:off x="1320772" y="2349108"/>
          <a:ext cx="2039978" cy="204018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A0308-BF14-6843-8460-3A45D3A6685E}">
      <dsp:nvSpPr>
        <dsp:cNvPr id="0" name=""/>
        <dsp:cNvSpPr/>
      </dsp:nvSpPr>
      <dsp:spPr>
        <a:xfrm>
          <a:off x="1771167" y="3087601"/>
          <a:ext cx="1138423" cy="569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Takip Araması</a:t>
          </a:r>
        </a:p>
      </dsp:txBody>
      <dsp:txXfrm>
        <a:off x="1771167" y="3087601"/>
        <a:ext cx="1138423" cy="569153"/>
      </dsp:txXfrm>
    </dsp:sp>
    <dsp:sp modelId="{22157ECC-F233-A345-ADAE-D3C499381231}">
      <dsp:nvSpPr>
        <dsp:cNvPr id="0" name=""/>
        <dsp:cNvSpPr/>
      </dsp:nvSpPr>
      <dsp:spPr>
        <a:xfrm>
          <a:off x="899460" y="3656754"/>
          <a:ext cx="1752598" cy="175344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F7E2F-E70F-E34F-B4E3-9FC441A990AD}">
      <dsp:nvSpPr>
        <dsp:cNvPr id="0" name=""/>
        <dsp:cNvSpPr/>
      </dsp:nvSpPr>
      <dsp:spPr>
        <a:xfrm>
          <a:off x="1202147" y="4262155"/>
          <a:ext cx="1138423" cy="569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Son Arama</a:t>
          </a:r>
        </a:p>
      </dsp:txBody>
      <dsp:txXfrm>
        <a:off x="1202147" y="4262155"/>
        <a:ext cx="1138423" cy="5691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C068F-0191-8D46-B246-D9FEBEB513A9}">
      <dsp:nvSpPr>
        <dsp:cNvPr id="0" name=""/>
        <dsp:cNvSpPr/>
      </dsp:nvSpPr>
      <dsp:spPr>
        <a:xfrm>
          <a:off x="1320772" y="0"/>
          <a:ext cx="2039978" cy="204018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43492-E7DD-614A-9C90-AF04F849562E}">
      <dsp:nvSpPr>
        <dsp:cNvPr id="0" name=""/>
        <dsp:cNvSpPr/>
      </dsp:nvSpPr>
      <dsp:spPr>
        <a:xfrm>
          <a:off x="1771167" y="738492"/>
          <a:ext cx="1138423" cy="569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Ön Test</a:t>
          </a:r>
        </a:p>
      </dsp:txBody>
      <dsp:txXfrm>
        <a:off x="1771167" y="738492"/>
        <a:ext cx="1138423" cy="569153"/>
      </dsp:txXfrm>
    </dsp:sp>
    <dsp:sp modelId="{5026F8CA-C6F7-A44F-B1A4-C44794141444}">
      <dsp:nvSpPr>
        <dsp:cNvPr id="0" name=""/>
        <dsp:cNvSpPr/>
      </dsp:nvSpPr>
      <dsp:spPr>
        <a:xfrm>
          <a:off x="754048" y="1172390"/>
          <a:ext cx="2039978" cy="204018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40190-2CCC-994E-B11D-B6DFFA168666}">
      <dsp:nvSpPr>
        <dsp:cNvPr id="0" name=""/>
        <dsp:cNvSpPr/>
      </dsp:nvSpPr>
      <dsp:spPr>
        <a:xfrm>
          <a:off x="1202147" y="1913046"/>
          <a:ext cx="1138423" cy="569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Son Test</a:t>
          </a:r>
        </a:p>
      </dsp:txBody>
      <dsp:txXfrm>
        <a:off x="1202147" y="1913046"/>
        <a:ext cx="1138423" cy="569153"/>
      </dsp:txXfrm>
    </dsp:sp>
    <dsp:sp modelId="{DFF1BC67-CEE5-5141-9968-BA82190B08AB}">
      <dsp:nvSpPr>
        <dsp:cNvPr id="0" name=""/>
        <dsp:cNvSpPr/>
      </dsp:nvSpPr>
      <dsp:spPr>
        <a:xfrm>
          <a:off x="1320772" y="2349108"/>
          <a:ext cx="2039978" cy="204018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A0308-BF14-6843-8460-3A45D3A6685E}">
      <dsp:nvSpPr>
        <dsp:cNvPr id="0" name=""/>
        <dsp:cNvSpPr/>
      </dsp:nvSpPr>
      <dsp:spPr>
        <a:xfrm>
          <a:off x="1771167" y="3087601"/>
          <a:ext cx="1138423" cy="569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Takip Anketleri</a:t>
          </a:r>
        </a:p>
      </dsp:txBody>
      <dsp:txXfrm>
        <a:off x="1771167" y="3087601"/>
        <a:ext cx="1138423" cy="569153"/>
      </dsp:txXfrm>
    </dsp:sp>
    <dsp:sp modelId="{22157ECC-F233-A345-ADAE-D3C499381231}">
      <dsp:nvSpPr>
        <dsp:cNvPr id="0" name=""/>
        <dsp:cNvSpPr/>
      </dsp:nvSpPr>
      <dsp:spPr>
        <a:xfrm>
          <a:off x="899460" y="3656754"/>
          <a:ext cx="1752598" cy="175344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F7E2F-E70F-E34F-B4E3-9FC441A990AD}">
      <dsp:nvSpPr>
        <dsp:cNvPr id="0" name=""/>
        <dsp:cNvSpPr/>
      </dsp:nvSpPr>
      <dsp:spPr>
        <a:xfrm>
          <a:off x="1202147" y="4262155"/>
          <a:ext cx="1138423" cy="569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Son Anketler</a:t>
          </a:r>
        </a:p>
      </dsp:txBody>
      <dsp:txXfrm>
        <a:off x="1202147" y="4262155"/>
        <a:ext cx="1138423" cy="5691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A5DDC-1D6D-1B44-A14D-78436F752216}">
      <dsp:nvSpPr>
        <dsp:cNvPr id="0" name=""/>
        <dsp:cNvSpPr/>
      </dsp:nvSpPr>
      <dsp:spPr>
        <a:xfrm>
          <a:off x="762001" y="1104899"/>
          <a:ext cx="3314700" cy="3314700"/>
        </a:xfrm>
        <a:prstGeom prst="ellipse">
          <a:avLst/>
        </a:prstGeom>
        <a:solidFill>
          <a:schemeClr val="accent4">
            <a:hueOff val="4803510"/>
            <a:satOff val="18182"/>
            <a:lumOff val="-117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9347D-0728-354F-93F3-CA53AA1FB177}">
      <dsp:nvSpPr>
        <dsp:cNvPr id="0" name=""/>
        <dsp:cNvSpPr/>
      </dsp:nvSpPr>
      <dsp:spPr>
        <a:xfrm>
          <a:off x="1424941" y="1767840"/>
          <a:ext cx="1988820" cy="1988820"/>
        </a:xfrm>
        <a:prstGeom prst="ellipse">
          <a:avLst/>
        </a:prstGeom>
        <a:solidFill>
          <a:schemeClr val="accent4">
            <a:hueOff val="2401755"/>
            <a:satOff val="9091"/>
            <a:lumOff val="-588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757E0-08C2-0C46-A7B9-B8D54B64F100}">
      <dsp:nvSpPr>
        <dsp:cNvPr id="0" name=""/>
        <dsp:cNvSpPr/>
      </dsp:nvSpPr>
      <dsp:spPr>
        <a:xfrm>
          <a:off x="2087881" y="2430780"/>
          <a:ext cx="662940" cy="66294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EBE6A-C7AE-2A45-9EEA-A76D36714EAF}">
      <dsp:nvSpPr>
        <dsp:cNvPr id="0" name=""/>
        <dsp:cNvSpPr/>
      </dsp:nvSpPr>
      <dsp:spPr>
        <a:xfrm>
          <a:off x="4658851" y="0"/>
          <a:ext cx="2571743" cy="966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baseline="0" dirty="0"/>
            <a:t>18’i (%14) işini kurabildi</a:t>
          </a:r>
          <a:endParaRPr lang="tr-TR" sz="2800" kern="1200" dirty="0"/>
        </a:p>
      </dsp:txBody>
      <dsp:txXfrm>
        <a:off x="4658851" y="0"/>
        <a:ext cx="2571743" cy="966787"/>
      </dsp:txXfrm>
    </dsp:sp>
    <dsp:sp modelId="{29A3B865-0FDB-3749-92E0-5ACEF80C8B69}">
      <dsp:nvSpPr>
        <dsp:cNvPr id="0" name=""/>
        <dsp:cNvSpPr/>
      </dsp:nvSpPr>
      <dsp:spPr>
        <a:xfrm>
          <a:off x="4214814" y="483393"/>
          <a:ext cx="41433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F5FBE-72C8-6A4F-B637-95314419CB76}">
      <dsp:nvSpPr>
        <dsp:cNvPr id="0" name=""/>
        <dsp:cNvSpPr/>
      </dsp:nvSpPr>
      <dsp:spPr>
        <a:xfrm rot="5400000">
          <a:off x="2177102" y="726195"/>
          <a:ext cx="2278303" cy="1793805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CF17E-96E3-CD44-94D6-F0DE2A714179}">
      <dsp:nvSpPr>
        <dsp:cNvPr id="0" name=""/>
        <dsp:cNvSpPr/>
      </dsp:nvSpPr>
      <dsp:spPr>
        <a:xfrm>
          <a:off x="4686305" y="1021343"/>
          <a:ext cx="2419349" cy="966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34290" bIns="3429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baseline="0" dirty="0"/>
            <a:t>126’sına ulaşıldı (%68)</a:t>
          </a:r>
          <a:endParaRPr lang="tr-TR" sz="2700" kern="1200" dirty="0"/>
        </a:p>
      </dsp:txBody>
      <dsp:txXfrm>
        <a:off x="4686305" y="1021343"/>
        <a:ext cx="2419349" cy="966787"/>
      </dsp:txXfrm>
    </dsp:sp>
    <dsp:sp modelId="{405694F3-915A-C14B-828B-614823D4CBBE}">
      <dsp:nvSpPr>
        <dsp:cNvPr id="0" name=""/>
        <dsp:cNvSpPr/>
      </dsp:nvSpPr>
      <dsp:spPr>
        <a:xfrm>
          <a:off x="4214814" y="1450181"/>
          <a:ext cx="41433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82409-0E19-CA4F-9832-4BB4B2B80D3A}">
      <dsp:nvSpPr>
        <dsp:cNvPr id="0" name=""/>
        <dsp:cNvSpPr/>
      </dsp:nvSpPr>
      <dsp:spPr>
        <a:xfrm rot="5400000">
          <a:off x="2666131" y="1677901"/>
          <a:ext cx="1775353" cy="1318698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C8A1A-5CA3-744D-B9CA-341B950B8FD2}">
      <dsp:nvSpPr>
        <dsp:cNvPr id="0" name=""/>
        <dsp:cNvSpPr/>
      </dsp:nvSpPr>
      <dsp:spPr>
        <a:xfrm>
          <a:off x="4789980" y="1944190"/>
          <a:ext cx="2571743" cy="966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34290" bIns="3429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baseline="0" dirty="0"/>
            <a:t>185 kadın </a:t>
          </a:r>
          <a:endParaRPr lang="tr-TR" sz="2700" kern="1200" dirty="0"/>
        </a:p>
      </dsp:txBody>
      <dsp:txXfrm>
        <a:off x="4789980" y="1944190"/>
        <a:ext cx="2571743" cy="966787"/>
      </dsp:txXfrm>
    </dsp:sp>
    <dsp:sp modelId="{98D2F384-6AD6-AC40-A0D0-E39571A5189A}">
      <dsp:nvSpPr>
        <dsp:cNvPr id="0" name=""/>
        <dsp:cNvSpPr/>
      </dsp:nvSpPr>
      <dsp:spPr>
        <a:xfrm>
          <a:off x="4214814" y="2416968"/>
          <a:ext cx="41433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63840-72E3-A643-BD8B-D35F92D8ACF3}">
      <dsp:nvSpPr>
        <dsp:cNvPr id="0" name=""/>
        <dsp:cNvSpPr/>
      </dsp:nvSpPr>
      <dsp:spPr>
        <a:xfrm rot="5400000">
          <a:off x="3155767" y="2628833"/>
          <a:ext cx="1268425" cy="843591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C068F-0191-8D46-B246-D9FEBEB513A9}">
      <dsp:nvSpPr>
        <dsp:cNvPr id="0" name=""/>
        <dsp:cNvSpPr/>
      </dsp:nvSpPr>
      <dsp:spPr>
        <a:xfrm>
          <a:off x="1320772" y="0"/>
          <a:ext cx="2039978" cy="204018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43492-E7DD-614A-9C90-AF04F849562E}">
      <dsp:nvSpPr>
        <dsp:cNvPr id="0" name=""/>
        <dsp:cNvSpPr/>
      </dsp:nvSpPr>
      <dsp:spPr>
        <a:xfrm>
          <a:off x="1771167" y="738492"/>
          <a:ext cx="1138423" cy="569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Ön Test</a:t>
          </a:r>
        </a:p>
      </dsp:txBody>
      <dsp:txXfrm>
        <a:off x="1771167" y="738492"/>
        <a:ext cx="1138423" cy="569153"/>
      </dsp:txXfrm>
    </dsp:sp>
    <dsp:sp modelId="{5026F8CA-C6F7-A44F-B1A4-C44794141444}">
      <dsp:nvSpPr>
        <dsp:cNvPr id="0" name=""/>
        <dsp:cNvSpPr/>
      </dsp:nvSpPr>
      <dsp:spPr>
        <a:xfrm>
          <a:off x="754048" y="1172390"/>
          <a:ext cx="2039978" cy="204018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40190-2CCC-994E-B11D-B6DFFA168666}">
      <dsp:nvSpPr>
        <dsp:cNvPr id="0" name=""/>
        <dsp:cNvSpPr/>
      </dsp:nvSpPr>
      <dsp:spPr>
        <a:xfrm>
          <a:off x="1202147" y="1913046"/>
          <a:ext cx="1138423" cy="569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Son Test</a:t>
          </a:r>
        </a:p>
      </dsp:txBody>
      <dsp:txXfrm>
        <a:off x="1202147" y="1913046"/>
        <a:ext cx="1138423" cy="569153"/>
      </dsp:txXfrm>
    </dsp:sp>
    <dsp:sp modelId="{DFF1BC67-CEE5-5141-9968-BA82190B08AB}">
      <dsp:nvSpPr>
        <dsp:cNvPr id="0" name=""/>
        <dsp:cNvSpPr/>
      </dsp:nvSpPr>
      <dsp:spPr>
        <a:xfrm>
          <a:off x="1320772" y="2349108"/>
          <a:ext cx="2039978" cy="204018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A0308-BF14-6843-8460-3A45D3A6685E}">
      <dsp:nvSpPr>
        <dsp:cNvPr id="0" name=""/>
        <dsp:cNvSpPr/>
      </dsp:nvSpPr>
      <dsp:spPr>
        <a:xfrm>
          <a:off x="1771167" y="3087601"/>
          <a:ext cx="1138423" cy="569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Takip Anketleri</a:t>
          </a:r>
        </a:p>
      </dsp:txBody>
      <dsp:txXfrm>
        <a:off x="1771167" y="3087601"/>
        <a:ext cx="1138423" cy="569153"/>
      </dsp:txXfrm>
    </dsp:sp>
    <dsp:sp modelId="{22157ECC-F233-A345-ADAE-D3C499381231}">
      <dsp:nvSpPr>
        <dsp:cNvPr id="0" name=""/>
        <dsp:cNvSpPr/>
      </dsp:nvSpPr>
      <dsp:spPr>
        <a:xfrm>
          <a:off x="899460" y="3656754"/>
          <a:ext cx="1752598" cy="175344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F7E2F-E70F-E34F-B4E3-9FC441A990AD}">
      <dsp:nvSpPr>
        <dsp:cNvPr id="0" name=""/>
        <dsp:cNvSpPr/>
      </dsp:nvSpPr>
      <dsp:spPr>
        <a:xfrm>
          <a:off x="1202147" y="4262155"/>
          <a:ext cx="1138423" cy="569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Son Anketler</a:t>
          </a:r>
        </a:p>
      </dsp:txBody>
      <dsp:txXfrm>
        <a:off x="1202147" y="4262155"/>
        <a:ext cx="1138423" cy="5691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7E056-0952-2040-8D33-477D95C7D69A}">
      <dsp:nvSpPr>
        <dsp:cNvPr id="0" name=""/>
        <dsp:cNvSpPr/>
      </dsp:nvSpPr>
      <dsp:spPr>
        <a:xfrm>
          <a:off x="838199" y="963914"/>
          <a:ext cx="3314700" cy="3314700"/>
        </a:xfrm>
        <a:prstGeom prst="ellipse">
          <a:avLst/>
        </a:prstGeom>
        <a:solidFill>
          <a:schemeClr val="accent4">
            <a:hueOff val="4803510"/>
            <a:satOff val="18182"/>
            <a:lumOff val="-117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F5E3E-7FE4-324E-B35B-7B5EF19C1B02}">
      <dsp:nvSpPr>
        <dsp:cNvPr id="0" name=""/>
        <dsp:cNvSpPr/>
      </dsp:nvSpPr>
      <dsp:spPr>
        <a:xfrm>
          <a:off x="1206407" y="1332122"/>
          <a:ext cx="2578284" cy="2578284"/>
        </a:xfrm>
        <a:prstGeom prst="ellipse">
          <a:avLst/>
        </a:prstGeom>
        <a:solidFill>
          <a:schemeClr val="accent4">
            <a:hueOff val="3602632"/>
            <a:satOff val="13636"/>
            <a:lumOff val="-88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6ABD7-31D0-2C45-8F93-C59DE6C247A3}">
      <dsp:nvSpPr>
        <dsp:cNvPr id="0" name=""/>
        <dsp:cNvSpPr/>
      </dsp:nvSpPr>
      <dsp:spPr>
        <a:xfrm>
          <a:off x="1574615" y="1700330"/>
          <a:ext cx="1841868" cy="1841868"/>
        </a:xfrm>
        <a:prstGeom prst="ellipse">
          <a:avLst/>
        </a:prstGeom>
        <a:solidFill>
          <a:schemeClr val="accent4">
            <a:hueOff val="2401755"/>
            <a:satOff val="9091"/>
            <a:lumOff val="-588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33A57-19EC-CA4E-AB98-73F675C8ADD2}">
      <dsp:nvSpPr>
        <dsp:cNvPr id="0" name=""/>
        <dsp:cNvSpPr/>
      </dsp:nvSpPr>
      <dsp:spPr>
        <a:xfrm>
          <a:off x="1943100" y="2068814"/>
          <a:ext cx="1104900" cy="1104900"/>
        </a:xfrm>
        <a:prstGeom prst="ellipse">
          <a:avLst/>
        </a:prstGeom>
        <a:solidFill>
          <a:schemeClr val="accent4">
            <a:hueOff val="1200877"/>
            <a:satOff val="4546"/>
            <a:lumOff val="-294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AE0BE-D095-5B44-80C2-8FEE3E8AC900}">
      <dsp:nvSpPr>
        <dsp:cNvPr id="0" name=""/>
        <dsp:cNvSpPr/>
      </dsp:nvSpPr>
      <dsp:spPr>
        <a:xfrm>
          <a:off x="2311307" y="2437022"/>
          <a:ext cx="368484" cy="3684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EA2D8-C900-1944-B04C-DFC58940E8D4}">
      <dsp:nvSpPr>
        <dsp:cNvPr id="0" name=""/>
        <dsp:cNvSpPr/>
      </dsp:nvSpPr>
      <dsp:spPr>
        <a:xfrm>
          <a:off x="4705349" y="140985"/>
          <a:ext cx="1657350" cy="58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Ocak 2021 itibariyle </a:t>
          </a:r>
          <a:r>
            <a:rPr lang="tr-TR" sz="1400" b="1" kern="1200" dirty="0"/>
            <a:t>8 tanesi </a:t>
          </a:r>
          <a:r>
            <a:rPr lang="tr-TR" sz="1400" kern="1200" dirty="0"/>
            <a:t>işini yürütüyordu</a:t>
          </a:r>
          <a:endParaRPr lang="en-US" sz="1400" kern="1200" dirty="0"/>
        </a:p>
      </dsp:txBody>
      <dsp:txXfrm>
        <a:off x="4705349" y="140985"/>
        <a:ext cx="1657350" cy="585155"/>
      </dsp:txXfrm>
    </dsp:sp>
    <dsp:sp modelId="{527330D8-0EE9-A84C-AF3D-C549C4843349}">
      <dsp:nvSpPr>
        <dsp:cNvPr id="0" name=""/>
        <dsp:cNvSpPr/>
      </dsp:nvSpPr>
      <dsp:spPr>
        <a:xfrm>
          <a:off x="4291012" y="433562"/>
          <a:ext cx="41433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30BEA-7C92-9A46-B5CF-83F40129AD89}">
      <dsp:nvSpPr>
        <dsp:cNvPr id="0" name=""/>
        <dsp:cNvSpPr/>
      </dsp:nvSpPr>
      <dsp:spPr>
        <a:xfrm rot="5400000">
          <a:off x="2298049" y="631063"/>
          <a:ext cx="2187702" cy="179270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3824F-C6EA-6F46-9877-E813FB925A3F}">
      <dsp:nvSpPr>
        <dsp:cNvPr id="0" name=""/>
        <dsp:cNvSpPr/>
      </dsp:nvSpPr>
      <dsp:spPr>
        <a:xfrm>
          <a:off x="4705349" y="759729"/>
          <a:ext cx="1657350" cy="58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Son Ankette 17’sine ulaşıldı</a:t>
          </a:r>
        </a:p>
      </dsp:txBody>
      <dsp:txXfrm>
        <a:off x="4705349" y="759729"/>
        <a:ext cx="1657350" cy="585155"/>
      </dsp:txXfrm>
    </dsp:sp>
    <dsp:sp modelId="{9FCD3A55-6889-1F41-99E3-3DECCA8F10D4}">
      <dsp:nvSpPr>
        <dsp:cNvPr id="0" name=""/>
        <dsp:cNvSpPr/>
      </dsp:nvSpPr>
      <dsp:spPr>
        <a:xfrm>
          <a:off x="4291012" y="1052306"/>
          <a:ext cx="41433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FDEE7-6B7E-3C48-8FF8-737330B1A5B8}">
      <dsp:nvSpPr>
        <dsp:cNvPr id="0" name=""/>
        <dsp:cNvSpPr/>
      </dsp:nvSpPr>
      <dsp:spPr>
        <a:xfrm rot="5400000">
          <a:off x="2619519" y="1202794"/>
          <a:ext cx="1821538" cy="1519237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8BD067-5647-8240-AC98-43C8BD5B5482}">
      <dsp:nvSpPr>
        <dsp:cNvPr id="0" name=""/>
        <dsp:cNvSpPr/>
      </dsp:nvSpPr>
      <dsp:spPr>
        <a:xfrm>
          <a:off x="4705349" y="1378473"/>
          <a:ext cx="1657350" cy="58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baseline="0" dirty="0"/>
            <a:t>İşini kuran 18 kadın</a:t>
          </a:r>
          <a:endParaRPr lang="tr-TR" sz="1400" kern="1200" dirty="0"/>
        </a:p>
      </dsp:txBody>
      <dsp:txXfrm>
        <a:off x="4705349" y="1378473"/>
        <a:ext cx="1657350" cy="585155"/>
      </dsp:txXfrm>
    </dsp:sp>
    <dsp:sp modelId="{1C8A0A52-5C3A-0B42-83E1-1A5817C2FE96}">
      <dsp:nvSpPr>
        <dsp:cNvPr id="0" name=""/>
        <dsp:cNvSpPr/>
      </dsp:nvSpPr>
      <dsp:spPr>
        <a:xfrm>
          <a:off x="4291012" y="1671050"/>
          <a:ext cx="41433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78CA5-1130-3A4B-B882-CFC07BB2EF40}">
      <dsp:nvSpPr>
        <dsp:cNvPr id="0" name=""/>
        <dsp:cNvSpPr/>
      </dsp:nvSpPr>
      <dsp:spPr>
        <a:xfrm rot="5400000">
          <a:off x="2934747" y="1751156"/>
          <a:ext cx="1436370" cy="1276159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DDF33-E4AB-6B42-8CE9-4C5A35EBA7CF}">
      <dsp:nvSpPr>
        <dsp:cNvPr id="0" name=""/>
        <dsp:cNvSpPr/>
      </dsp:nvSpPr>
      <dsp:spPr>
        <a:xfrm>
          <a:off x="4705349" y="1983958"/>
          <a:ext cx="1657350" cy="58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baseline="0" dirty="0"/>
            <a:t>126 sına ulaşıldı (%68)</a:t>
          </a:r>
          <a:endParaRPr lang="tr-TR" sz="1400" kern="1200" dirty="0"/>
        </a:p>
      </dsp:txBody>
      <dsp:txXfrm>
        <a:off x="4705349" y="1983958"/>
        <a:ext cx="1657350" cy="585155"/>
      </dsp:txXfrm>
    </dsp:sp>
    <dsp:sp modelId="{4364BB3A-A780-4A4E-9BDD-FA46E365970A}">
      <dsp:nvSpPr>
        <dsp:cNvPr id="0" name=""/>
        <dsp:cNvSpPr/>
      </dsp:nvSpPr>
      <dsp:spPr>
        <a:xfrm>
          <a:off x="4291012" y="2276535"/>
          <a:ext cx="41433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40061-CA24-E347-94CB-4D8CF0890C52}">
      <dsp:nvSpPr>
        <dsp:cNvPr id="0" name=""/>
        <dsp:cNvSpPr/>
      </dsp:nvSpPr>
      <dsp:spPr>
        <a:xfrm rot="5400000">
          <a:off x="3248539" y="2330123"/>
          <a:ext cx="1096060" cy="988885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6DB6B-AD63-AA4E-AAF6-E438B6C5F638}">
      <dsp:nvSpPr>
        <dsp:cNvPr id="0" name=""/>
        <dsp:cNvSpPr/>
      </dsp:nvSpPr>
      <dsp:spPr>
        <a:xfrm>
          <a:off x="4705349" y="2571765"/>
          <a:ext cx="1657350" cy="58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baseline="0" dirty="0"/>
            <a:t>185 kadın</a:t>
          </a:r>
          <a:endParaRPr lang="tr-TR" sz="1400" kern="1200" dirty="0"/>
        </a:p>
      </dsp:txBody>
      <dsp:txXfrm>
        <a:off x="4705349" y="2571765"/>
        <a:ext cx="1657350" cy="585155"/>
      </dsp:txXfrm>
    </dsp:sp>
    <dsp:sp modelId="{BF7584A8-C27E-B643-8B3F-69E5CE975A1B}">
      <dsp:nvSpPr>
        <dsp:cNvPr id="0" name=""/>
        <dsp:cNvSpPr/>
      </dsp:nvSpPr>
      <dsp:spPr>
        <a:xfrm>
          <a:off x="4291012" y="2864342"/>
          <a:ext cx="41433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3BEF1D-3555-5943-AA02-E5C6D386860D}">
      <dsp:nvSpPr>
        <dsp:cNvPr id="0" name=""/>
        <dsp:cNvSpPr/>
      </dsp:nvSpPr>
      <dsp:spPr>
        <a:xfrm rot="5400000">
          <a:off x="3545205" y="2891965"/>
          <a:ext cx="773430" cy="718185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0.29101</cdr:x>
      <cdr:y>0.67241</cdr:y>
    </cdr:from>
    <cdr:to>
      <cdr:x>0.36508</cdr:x>
      <cdr:y>0.77586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id="{163F767B-F3FD-F74C-B47A-974C8CC969A8}"/>
            </a:ext>
          </a:extLst>
        </cdr:cNvPr>
        <cdr:cNvSpPr txBox="1"/>
      </cdr:nvSpPr>
      <cdr:spPr>
        <a:xfrm xmlns:a="http://schemas.openxmlformats.org/drawingml/2006/main">
          <a:off x="2095500" y="2971800"/>
          <a:ext cx="533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154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BB7B6E0D-E768-3649-8E40-A9C61BF553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7D58B2ED-1F0F-F64B-B179-D55F7B07381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0" name="Rectangle 4">
            <a:extLst>
              <a:ext uri="{FF2B5EF4-FFF2-40B4-BE49-F238E27FC236}">
                <a16:creationId xmlns:a16="http://schemas.microsoft.com/office/drawing/2014/main" id="{CB1C902D-03F6-2342-8DDA-342F849DFAE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1" name="Rectangle 5">
            <a:extLst>
              <a:ext uri="{FF2B5EF4-FFF2-40B4-BE49-F238E27FC236}">
                <a16:creationId xmlns:a16="http://schemas.microsoft.com/office/drawing/2014/main" id="{0631926B-75DB-C945-BA86-E53D3490522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2BA46D3C-9E22-114A-8990-A85585BEDD88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CD6B403D-401C-FC4C-B6B6-B953451B3E7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B02B4B84-542D-D742-A3B5-7F60B081A65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C2DCF3FF-B92A-1046-91AB-3BAFCB356C5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7095" y="720725"/>
            <a:ext cx="6058505" cy="45438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9" name="Rectangle 5">
            <a:extLst>
              <a:ext uri="{FF2B5EF4-FFF2-40B4-BE49-F238E27FC236}">
                <a16:creationId xmlns:a16="http://schemas.microsoft.com/office/drawing/2014/main" id="{7CF1200A-BFAB-3E4D-A783-A396B85FFDA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47094" y="5505904"/>
            <a:ext cx="6058505" cy="324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dirty="0" err="1"/>
              <a:t>Click</a:t>
            </a:r>
            <a:r>
              <a:rPr lang="tr-TR" noProof="0" dirty="0"/>
              <a:t> </a:t>
            </a:r>
            <a:r>
              <a:rPr lang="tr-TR" noProof="0" dirty="0" err="1"/>
              <a:t>to</a:t>
            </a:r>
            <a:r>
              <a:rPr lang="tr-TR" noProof="0" dirty="0"/>
              <a:t> </a:t>
            </a:r>
            <a:r>
              <a:rPr lang="tr-TR" noProof="0" dirty="0" err="1"/>
              <a:t>edit</a:t>
            </a:r>
            <a:r>
              <a:rPr lang="tr-TR" noProof="0" dirty="0"/>
              <a:t> Master </a:t>
            </a:r>
            <a:r>
              <a:rPr lang="tr-TR" noProof="0" dirty="0" err="1"/>
              <a:t>text</a:t>
            </a:r>
            <a:r>
              <a:rPr lang="tr-TR" noProof="0" dirty="0"/>
              <a:t> </a:t>
            </a:r>
            <a:r>
              <a:rPr lang="tr-TR" noProof="0" dirty="0" err="1"/>
              <a:t>styles</a:t>
            </a:r>
            <a:endParaRPr lang="tr-TR" noProof="0" dirty="0"/>
          </a:p>
          <a:p>
            <a:pPr lvl="1"/>
            <a:r>
              <a:rPr lang="tr-TR" noProof="0" dirty="0"/>
              <a:t>Second </a:t>
            </a:r>
            <a:r>
              <a:rPr lang="tr-TR" noProof="0" dirty="0" err="1"/>
              <a:t>level</a:t>
            </a:r>
            <a:endParaRPr lang="tr-TR" noProof="0" dirty="0"/>
          </a:p>
          <a:p>
            <a:pPr lvl="2"/>
            <a:r>
              <a:rPr lang="tr-TR" noProof="0" dirty="0"/>
              <a:t>Third </a:t>
            </a:r>
            <a:r>
              <a:rPr lang="tr-TR" noProof="0" dirty="0" err="1"/>
              <a:t>level</a:t>
            </a:r>
            <a:endParaRPr lang="tr-TR" noProof="0" dirty="0"/>
          </a:p>
          <a:p>
            <a:pPr lvl="3"/>
            <a:r>
              <a:rPr lang="tr-TR" noProof="0" dirty="0" err="1"/>
              <a:t>Fourth</a:t>
            </a:r>
            <a:r>
              <a:rPr lang="tr-TR" noProof="0" dirty="0"/>
              <a:t> </a:t>
            </a:r>
            <a:r>
              <a:rPr lang="tr-TR" noProof="0" dirty="0" err="1"/>
              <a:t>level</a:t>
            </a:r>
            <a:endParaRPr lang="tr-TR" noProof="0" dirty="0"/>
          </a:p>
          <a:p>
            <a:pPr lvl="4"/>
            <a:r>
              <a:rPr lang="tr-TR" noProof="0" dirty="0" err="1"/>
              <a:t>Fifth</a:t>
            </a:r>
            <a:r>
              <a:rPr lang="tr-TR" noProof="0" dirty="0"/>
              <a:t> </a:t>
            </a:r>
            <a:r>
              <a:rPr lang="tr-TR" noProof="0" dirty="0" err="1"/>
              <a:t>level</a:t>
            </a:r>
            <a:endParaRPr lang="tr-TR" noProof="0" dirty="0"/>
          </a:p>
        </p:txBody>
      </p:sp>
      <p:sp>
        <p:nvSpPr>
          <p:cNvPr id="159750" name="Rectangle 6">
            <a:extLst>
              <a:ext uri="{FF2B5EF4-FFF2-40B4-BE49-F238E27FC236}">
                <a16:creationId xmlns:a16="http://schemas.microsoft.com/office/drawing/2014/main" id="{BB4E0CA2-7B9C-4647-84F8-3CAE6EFECB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59751" name="Rectangle 7">
            <a:extLst>
              <a:ext uri="{FF2B5EF4-FFF2-40B4-BE49-F238E27FC236}">
                <a16:creationId xmlns:a16="http://schemas.microsoft.com/office/drawing/2014/main" id="{28636903-9D73-B649-AEFC-7ACE76EBAF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41A77073-683C-E54B-9BBC-B2887A64CC5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2ADCC430-63EB-614C-A26C-A65DDA0D5B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C04A78-F715-254F-9795-1CF726E5F350}" type="slidenum">
              <a:rPr lang="tr-TR" altLang="tr-TR">
                <a:latin typeface="Times New Roman" panose="02020603050405020304" pitchFamily="18" charset="0"/>
              </a:rPr>
              <a:pPr/>
              <a:t>1</a:t>
            </a:fld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822227DF-8FFC-3D4B-8711-E625554809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20725"/>
            <a:ext cx="6057900" cy="4543425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8954C86-3B85-3A41-86BD-3F43806D3F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tr-TR" sz="1600" dirty="0"/>
              <a:t>Bu araştırma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tr-TR" altLang="tr-TR" sz="1600" dirty="0"/>
              <a:t>2016 ve 2017 yılları arasında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tr-TR" altLang="tr-TR" sz="1600" dirty="0" err="1"/>
              <a:t>KİGDER’in</a:t>
            </a:r>
            <a:r>
              <a:rPr lang="tr-TR" altLang="tr-TR" sz="1600" dirty="0"/>
              <a:t> paydaşı olduğu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tr-TR" altLang="tr-TR" sz="1600" dirty="0"/>
              <a:t>(ORAN), (KOSGEB) ve Kayseri Talas Belediyesi tarafından gerçekleştirilen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tr-TR" altLang="tr-TR" sz="1600" dirty="0"/>
              <a:t>Uygulamalı Girişimcilik Kursu’na (UGK) katılan kadınlara uygulanan anket sonuçlarına dayanmaktadır.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tr-TR" altLang="tr-TR" sz="1600" dirty="0"/>
              <a:t>Burada </a:t>
            </a:r>
            <a:r>
              <a:rPr lang="tr-TR" altLang="tr-TR" sz="1600" b="1" dirty="0"/>
              <a:t>amacımız</a:t>
            </a:r>
            <a:r>
              <a:rPr lang="tr-TR" altLang="tr-TR" sz="1600" dirty="0"/>
              <a:t> hem Eğitimlere yönelik değerlendirme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tr-TR" altLang="tr-TR" sz="1600" dirty="0"/>
              <a:t>Hem de yönelik </a:t>
            </a:r>
            <a:r>
              <a:rPr lang="tr-TR" altLang="tr-TR" sz="1600" b="1" dirty="0"/>
              <a:t>kadın girişimciliğine yönelik politika önerileri sunulmasıydı</a:t>
            </a:r>
            <a:r>
              <a:rPr lang="tr-TR" altLang="tr-TR" sz="1600" dirty="0"/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47700" y="720725"/>
            <a:ext cx="6057900" cy="4543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/>
              <a:t>Eğitimin</a:t>
            </a:r>
            <a:r>
              <a:rPr lang="en-US" sz="1800" dirty="0"/>
              <a:t> </a:t>
            </a:r>
            <a:r>
              <a:rPr lang="en-US" sz="1800" dirty="0" err="1"/>
              <a:t>hemen</a:t>
            </a:r>
            <a:r>
              <a:rPr lang="en-US" sz="1800" dirty="0"/>
              <a:t> </a:t>
            </a:r>
            <a:r>
              <a:rPr lang="en-US" sz="1800" dirty="0" err="1"/>
              <a:t>sonrasında</a:t>
            </a:r>
            <a:r>
              <a:rPr lang="en-US" sz="1800" dirty="0"/>
              <a:t> </a:t>
            </a:r>
            <a:r>
              <a:rPr lang="en-US" sz="1800" dirty="0" err="1"/>
              <a:t>gerçekleştirdiğimiz</a:t>
            </a:r>
            <a:r>
              <a:rPr lang="en-US" sz="1800" dirty="0"/>
              <a:t> son </a:t>
            </a:r>
            <a:r>
              <a:rPr lang="en-US" sz="1800" dirty="0" err="1"/>
              <a:t>testleri</a:t>
            </a:r>
            <a:r>
              <a:rPr lang="en-US" sz="1800" dirty="0"/>
              <a:t> </a:t>
            </a:r>
            <a:r>
              <a:rPr lang="en-US" sz="1800" dirty="0" err="1"/>
              <a:t>ele</a:t>
            </a:r>
            <a:r>
              <a:rPr lang="en-US" sz="1800" dirty="0"/>
              <a:t> </a:t>
            </a:r>
            <a:r>
              <a:rPr lang="en-US" sz="1800" dirty="0" err="1"/>
              <a:t>aldığımızda</a:t>
            </a:r>
            <a:endParaRPr lang="en-US" sz="1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7073-683C-E54B-9BBC-B2887A64CC55}" type="slidenum">
              <a:rPr lang="tr-TR" altLang="tr-TR" smtClean="0"/>
              <a:pPr/>
              <a:t>10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73052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47700" y="720725"/>
            <a:ext cx="6057900" cy="4543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/>
              <a:t>Eğitim</a:t>
            </a:r>
            <a:r>
              <a:rPr lang="en-US" sz="1800" dirty="0"/>
              <a:t> </a:t>
            </a:r>
            <a:r>
              <a:rPr lang="en-US" sz="1800" dirty="0" err="1"/>
              <a:t>sonrası</a:t>
            </a:r>
            <a:r>
              <a:rPr lang="en-US" sz="1800" dirty="0"/>
              <a:t> </a:t>
            </a:r>
            <a:r>
              <a:rPr lang="en-US" sz="1800" dirty="0" err="1"/>
              <a:t>beklentilerin</a:t>
            </a:r>
            <a:r>
              <a:rPr lang="en-US" sz="1800" dirty="0"/>
              <a:t> </a:t>
            </a:r>
            <a:r>
              <a:rPr lang="en-US" sz="1800" dirty="0" err="1"/>
              <a:t>karşılanma</a:t>
            </a:r>
            <a:r>
              <a:rPr lang="en-US" sz="1800" dirty="0"/>
              <a:t> </a:t>
            </a:r>
            <a:r>
              <a:rPr lang="en-US" sz="1800" dirty="0" err="1"/>
              <a:t>oranlarının</a:t>
            </a:r>
            <a:r>
              <a:rPr lang="en-US" sz="1800" dirty="0"/>
              <a:t> </a:t>
            </a:r>
            <a:r>
              <a:rPr lang="en-US" sz="1800" dirty="0" err="1"/>
              <a:t>genel</a:t>
            </a:r>
            <a:r>
              <a:rPr lang="en-US" sz="1800" dirty="0"/>
              <a:t> </a:t>
            </a:r>
            <a:r>
              <a:rPr lang="en-US" sz="1800" dirty="0" err="1"/>
              <a:t>olarak</a:t>
            </a:r>
            <a:r>
              <a:rPr lang="en-US" sz="1800" dirty="0"/>
              <a:t> </a:t>
            </a:r>
            <a:r>
              <a:rPr lang="en-US" sz="1800" dirty="0" err="1"/>
              <a:t>iyi</a:t>
            </a:r>
            <a:r>
              <a:rPr lang="en-US" sz="1800" dirty="0"/>
              <a:t> </a:t>
            </a:r>
            <a:r>
              <a:rPr lang="en-US" sz="1800" dirty="0" err="1"/>
              <a:t>düzeyde</a:t>
            </a:r>
            <a:r>
              <a:rPr lang="en-US" sz="1800" dirty="0"/>
              <a:t> </a:t>
            </a:r>
            <a:r>
              <a:rPr lang="en-US" sz="1800" dirty="0" err="1"/>
              <a:t>olduğunu</a:t>
            </a:r>
            <a:r>
              <a:rPr lang="en-US" sz="1800" dirty="0"/>
              <a:t> </a:t>
            </a:r>
            <a:r>
              <a:rPr lang="en-US" sz="1800" dirty="0" err="1"/>
              <a:t>gördük</a:t>
            </a:r>
            <a:r>
              <a:rPr lang="en-US" sz="1800" dirty="0"/>
              <a:t>. </a:t>
            </a:r>
          </a:p>
          <a:p>
            <a:r>
              <a:rPr lang="en-US" sz="1800" dirty="0" err="1"/>
              <a:t>Kurumlar</a:t>
            </a:r>
            <a:r>
              <a:rPr lang="en-US" sz="1800" dirty="0"/>
              <a:t> </a:t>
            </a:r>
            <a:r>
              <a:rPr lang="en-US" sz="1800" dirty="0" err="1"/>
              <a:t>arasında</a:t>
            </a:r>
            <a:r>
              <a:rPr lang="en-US" sz="1800" dirty="0"/>
              <a:t> </a:t>
            </a:r>
            <a:r>
              <a:rPr lang="en-US" sz="1800" dirty="0" err="1"/>
              <a:t>KOSGEB’in</a:t>
            </a:r>
            <a:r>
              <a:rPr lang="en-US" sz="1800" dirty="0"/>
              <a:t> </a:t>
            </a:r>
            <a:r>
              <a:rPr lang="en-US" sz="1800" dirty="0" err="1"/>
              <a:t>eğitimini</a:t>
            </a:r>
            <a:r>
              <a:rPr lang="en-US" sz="1800" dirty="0"/>
              <a:t> </a:t>
            </a:r>
            <a:r>
              <a:rPr lang="en-US" sz="1800" dirty="0" err="1"/>
              <a:t>alan</a:t>
            </a:r>
            <a:r>
              <a:rPr lang="en-US" sz="1800" dirty="0"/>
              <a:t> </a:t>
            </a:r>
            <a:r>
              <a:rPr lang="en-US" sz="1800" dirty="0" err="1"/>
              <a:t>kadınların</a:t>
            </a:r>
            <a:r>
              <a:rPr lang="en-US" sz="1800" dirty="0"/>
              <a:t> </a:t>
            </a:r>
            <a:r>
              <a:rPr lang="en-US" sz="1800" dirty="0" err="1"/>
              <a:t>bir</a:t>
            </a:r>
            <a:r>
              <a:rPr lang="en-US" sz="1800" dirty="0"/>
              <a:t> </a:t>
            </a:r>
            <a:r>
              <a:rPr lang="en-US" sz="1800" dirty="0" err="1"/>
              <a:t>miktar</a:t>
            </a:r>
            <a:r>
              <a:rPr lang="en-US" sz="1800" dirty="0"/>
              <a:t> </a:t>
            </a:r>
            <a:r>
              <a:rPr lang="en-US" sz="1800" dirty="0" err="1"/>
              <a:t>daha</a:t>
            </a:r>
            <a:r>
              <a:rPr lang="en-US" sz="1800" dirty="0"/>
              <a:t> </a:t>
            </a:r>
            <a:r>
              <a:rPr lang="en-US" sz="1800" dirty="0" err="1"/>
              <a:t>memnun</a:t>
            </a:r>
            <a:r>
              <a:rPr lang="en-US" sz="1800" dirty="0"/>
              <a:t> </a:t>
            </a:r>
            <a:r>
              <a:rPr lang="en-US" sz="1800" dirty="0" err="1"/>
              <a:t>olduğu</a:t>
            </a:r>
            <a:r>
              <a:rPr lang="en-US" sz="1800" dirty="0"/>
              <a:t> </a:t>
            </a:r>
            <a:r>
              <a:rPr lang="en-US" sz="1800" dirty="0" err="1"/>
              <a:t>farkettik</a:t>
            </a:r>
            <a:r>
              <a:rPr lang="en-US" sz="1800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7073-683C-E54B-9BBC-B2887A64CC55}" type="slidenum">
              <a:rPr lang="tr-TR" altLang="tr-TR" smtClean="0"/>
              <a:pPr/>
              <a:t>11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01887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47700" y="720725"/>
            <a:ext cx="6057900" cy="4543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err="1"/>
              <a:t>Beklentilerin</a:t>
            </a:r>
            <a:r>
              <a:rPr lang="en-US" sz="1600" dirty="0"/>
              <a:t> </a:t>
            </a:r>
            <a:r>
              <a:rPr lang="en-US" sz="1600" dirty="0" err="1"/>
              <a:t>karşılanma</a:t>
            </a:r>
            <a:r>
              <a:rPr lang="en-US" sz="1600" dirty="0"/>
              <a:t> </a:t>
            </a:r>
            <a:r>
              <a:rPr lang="en-US" sz="1600" dirty="0" err="1"/>
              <a:t>durumuna</a:t>
            </a:r>
            <a:r>
              <a:rPr lang="en-US" sz="1600" dirty="0"/>
              <a:t> </a:t>
            </a:r>
            <a:r>
              <a:rPr lang="en-US" sz="1600" dirty="0" err="1"/>
              <a:t>benzer</a:t>
            </a:r>
            <a:r>
              <a:rPr lang="en-US" sz="1600" dirty="0"/>
              <a:t> </a:t>
            </a:r>
            <a:r>
              <a:rPr lang="en-US" sz="1600" dirty="0" err="1"/>
              <a:t>şekilde</a:t>
            </a:r>
            <a:r>
              <a:rPr lang="en-US" sz="1600" dirty="0"/>
              <a:t>, </a:t>
            </a:r>
            <a:r>
              <a:rPr lang="en-US" sz="1600" dirty="0" err="1"/>
              <a:t>bilgilerin</a:t>
            </a:r>
            <a:r>
              <a:rPr lang="en-US" sz="1600" dirty="0"/>
              <a:t> </a:t>
            </a:r>
            <a:r>
              <a:rPr lang="en-US" sz="1600" dirty="0" err="1"/>
              <a:t>yeterliliğine</a:t>
            </a:r>
            <a:r>
              <a:rPr lang="en-US" sz="1600" dirty="0"/>
              <a:t> </a:t>
            </a:r>
            <a:r>
              <a:rPr lang="en-US" sz="1600" dirty="0" err="1"/>
              <a:t>ilişkin</a:t>
            </a:r>
            <a:r>
              <a:rPr lang="en-US" sz="1600" dirty="0"/>
              <a:t> </a:t>
            </a:r>
            <a:r>
              <a:rPr lang="en-US" sz="1600" dirty="0" err="1"/>
              <a:t>değerlendirmede</a:t>
            </a:r>
            <a:r>
              <a:rPr lang="en-US" sz="1600" dirty="0"/>
              <a:t> de </a:t>
            </a:r>
            <a:r>
              <a:rPr lang="en-US" sz="1600" dirty="0" err="1"/>
              <a:t>KOSGEB’in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miktar</a:t>
            </a:r>
            <a:r>
              <a:rPr lang="en-US" sz="1600" dirty="0"/>
              <a:t> </a:t>
            </a:r>
            <a:r>
              <a:rPr lang="en-US" sz="1600" dirty="0" err="1"/>
              <a:t>daha</a:t>
            </a:r>
            <a:r>
              <a:rPr lang="en-US" sz="1600" dirty="0"/>
              <a:t> </a:t>
            </a:r>
            <a:r>
              <a:rPr lang="en-US" sz="1600" dirty="0" err="1"/>
              <a:t>öne</a:t>
            </a:r>
            <a:r>
              <a:rPr lang="en-US" sz="1600" dirty="0"/>
              <a:t> </a:t>
            </a:r>
            <a:r>
              <a:rPr lang="en-US" sz="1600" dirty="0" err="1"/>
              <a:t>çıktığını</a:t>
            </a:r>
            <a:r>
              <a:rPr lang="en-US" sz="1600" dirty="0"/>
              <a:t> </a:t>
            </a:r>
            <a:r>
              <a:rPr lang="en-US" sz="1600" dirty="0" err="1"/>
              <a:t>görüyoruz</a:t>
            </a:r>
            <a:r>
              <a:rPr lang="en-US" sz="1600" dirty="0"/>
              <a:t>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7073-683C-E54B-9BBC-B2887A64CC55}" type="slidenum">
              <a:rPr lang="tr-TR" altLang="tr-TR" smtClean="0"/>
              <a:pPr/>
              <a:t>12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08069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47700" y="720725"/>
            <a:ext cx="6057900" cy="4543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err="1"/>
              <a:t>Kadınların</a:t>
            </a:r>
            <a:r>
              <a:rPr lang="en-US" sz="1600" dirty="0"/>
              <a:t> </a:t>
            </a:r>
            <a:r>
              <a:rPr lang="en-US" sz="1600" dirty="0" err="1"/>
              <a:t>iş</a:t>
            </a:r>
            <a:r>
              <a:rPr lang="en-US" sz="1600" dirty="0"/>
              <a:t> </a:t>
            </a:r>
            <a:r>
              <a:rPr lang="en-US" sz="1600" dirty="0" err="1"/>
              <a:t>kurma</a:t>
            </a:r>
            <a:r>
              <a:rPr lang="en-US" sz="1600" dirty="0"/>
              <a:t> </a:t>
            </a:r>
            <a:r>
              <a:rPr lang="en-US" sz="1600" dirty="0" err="1"/>
              <a:t>eğilimlerini</a:t>
            </a:r>
            <a:r>
              <a:rPr lang="en-US" sz="1600" dirty="0"/>
              <a:t> </a:t>
            </a:r>
            <a:r>
              <a:rPr lang="en-US" sz="1600" dirty="0" err="1"/>
              <a:t>ele</a:t>
            </a:r>
            <a:r>
              <a:rPr lang="en-US" sz="1600" dirty="0"/>
              <a:t> </a:t>
            </a:r>
            <a:r>
              <a:rPr lang="en-US" sz="1600" dirty="0" err="1"/>
              <a:t>aldığımızda</a:t>
            </a:r>
            <a:r>
              <a:rPr lang="en-US" sz="1600" dirty="0"/>
              <a:t>, </a:t>
            </a:r>
            <a:r>
              <a:rPr lang="en-US" sz="1600" dirty="0" err="1"/>
              <a:t>genelde</a:t>
            </a:r>
            <a:r>
              <a:rPr lang="en-US" sz="1600" dirty="0"/>
              <a:t> </a:t>
            </a:r>
            <a:r>
              <a:rPr lang="en-US" sz="1600" dirty="0" err="1"/>
              <a:t>eğitim</a:t>
            </a:r>
            <a:r>
              <a:rPr lang="en-US" sz="1600" dirty="0"/>
              <a:t> </a:t>
            </a:r>
            <a:r>
              <a:rPr lang="en-US" sz="1600" dirty="0" err="1"/>
              <a:t>alan</a:t>
            </a:r>
            <a:r>
              <a:rPr lang="en-US" sz="1600" dirty="0"/>
              <a:t> 3 </a:t>
            </a:r>
            <a:r>
              <a:rPr lang="en-US" sz="1600" dirty="0" err="1"/>
              <a:t>kadından</a:t>
            </a:r>
            <a:r>
              <a:rPr lang="en-US" sz="1600" dirty="0"/>
              <a:t> 2’sinin </a:t>
            </a:r>
            <a:r>
              <a:rPr lang="en-US" sz="1600" dirty="0" err="1"/>
              <a:t>iş</a:t>
            </a:r>
            <a:r>
              <a:rPr lang="en-US" sz="1600" dirty="0"/>
              <a:t> </a:t>
            </a:r>
            <a:r>
              <a:rPr lang="en-US" sz="1600" dirty="0" err="1"/>
              <a:t>kurmayı</a:t>
            </a:r>
            <a:r>
              <a:rPr lang="en-US" sz="1600" dirty="0"/>
              <a:t> </a:t>
            </a:r>
            <a:r>
              <a:rPr lang="en-US" sz="1600" dirty="0" err="1"/>
              <a:t>düşündüğünü</a:t>
            </a:r>
            <a:r>
              <a:rPr lang="en-US" sz="1600" dirty="0"/>
              <a:t> </a:t>
            </a:r>
            <a:r>
              <a:rPr lang="en-US" sz="1600" dirty="0" err="1"/>
              <a:t>görüyoruz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Kurumlara</a:t>
            </a:r>
            <a:r>
              <a:rPr lang="en-US" sz="1600" dirty="0"/>
              <a:t> </a:t>
            </a:r>
            <a:r>
              <a:rPr lang="en-US" sz="1600" dirty="0" err="1"/>
              <a:t>göre</a:t>
            </a:r>
            <a:r>
              <a:rPr lang="en-US" sz="1600" dirty="0"/>
              <a:t> </a:t>
            </a:r>
            <a:r>
              <a:rPr lang="en-US" sz="1600" dirty="0" err="1"/>
              <a:t>ele</a:t>
            </a:r>
            <a:r>
              <a:rPr lang="en-US" sz="1600" dirty="0"/>
              <a:t> </a:t>
            </a:r>
            <a:r>
              <a:rPr lang="en-US" sz="1600" dirty="0" err="1"/>
              <a:t>aldığımızda</a:t>
            </a:r>
            <a:r>
              <a:rPr lang="en-US" sz="1600" dirty="0"/>
              <a:t> Talas </a:t>
            </a:r>
            <a:r>
              <a:rPr lang="en-US" sz="1600" dirty="0" err="1"/>
              <a:t>Belediyesi’nin</a:t>
            </a:r>
            <a:r>
              <a:rPr lang="en-US" sz="1600" dirty="0"/>
              <a:t> </a:t>
            </a:r>
            <a:r>
              <a:rPr lang="en-US" sz="1600" dirty="0" err="1"/>
              <a:t>eğitimine</a:t>
            </a:r>
            <a:r>
              <a:rPr lang="en-US" sz="1600" dirty="0"/>
              <a:t> </a:t>
            </a:r>
            <a:r>
              <a:rPr lang="en-US" sz="1600" dirty="0" err="1"/>
              <a:t>katılan</a:t>
            </a:r>
            <a:r>
              <a:rPr lang="en-US" sz="1600" dirty="0"/>
              <a:t> 10 </a:t>
            </a:r>
            <a:r>
              <a:rPr lang="en-US" sz="1600" dirty="0" err="1"/>
              <a:t>kadından</a:t>
            </a:r>
            <a:r>
              <a:rPr lang="en-US" sz="1600" dirty="0"/>
              <a:t> 8’inin </a:t>
            </a:r>
            <a:r>
              <a:rPr lang="en-US" sz="1600" dirty="0" err="1"/>
              <a:t>işini</a:t>
            </a:r>
            <a:r>
              <a:rPr lang="en-US" sz="1600" dirty="0"/>
              <a:t> </a:t>
            </a:r>
            <a:r>
              <a:rPr lang="en-US" sz="1600" dirty="0" err="1"/>
              <a:t>kurmayı</a:t>
            </a:r>
            <a:r>
              <a:rPr lang="en-US" sz="1600" dirty="0"/>
              <a:t> </a:t>
            </a:r>
            <a:r>
              <a:rPr lang="en-US" sz="1600" dirty="0" err="1"/>
              <a:t>düşündüğünü</a:t>
            </a:r>
            <a:r>
              <a:rPr lang="en-US" sz="1600" dirty="0"/>
              <a:t> </a:t>
            </a:r>
            <a:r>
              <a:rPr lang="en-US" sz="1600" dirty="0" err="1"/>
              <a:t>gördük</a:t>
            </a:r>
            <a:r>
              <a:rPr lang="en-US" sz="1600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7073-683C-E54B-9BBC-B2887A64CC55}" type="slidenum">
              <a:rPr lang="tr-TR" altLang="tr-TR" smtClean="0"/>
              <a:pPr/>
              <a:t>13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36027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47700" y="720725"/>
            <a:ext cx="6057900" cy="4543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Kadınların</a:t>
            </a:r>
            <a:r>
              <a:rPr lang="en-US" dirty="0"/>
              <a:t> </a:t>
            </a:r>
            <a:r>
              <a:rPr lang="en-US" dirty="0" err="1"/>
              <a:t>girişimcilik</a:t>
            </a:r>
            <a:r>
              <a:rPr lang="en-US" dirty="0"/>
              <a:t> </a:t>
            </a:r>
            <a:r>
              <a:rPr lang="en-US" dirty="0" err="1"/>
              <a:t>eğilimlerini</a:t>
            </a:r>
            <a:r>
              <a:rPr lang="en-US" dirty="0"/>
              <a:t> </a:t>
            </a:r>
            <a:r>
              <a:rPr lang="en-US" dirty="0" err="1"/>
              <a:t>değerlendirdiğimizde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sonrası</a:t>
            </a:r>
            <a:r>
              <a:rPr lang="en-US" dirty="0"/>
              <a:t> her 10 </a:t>
            </a:r>
            <a:r>
              <a:rPr lang="en-US" dirty="0" err="1"/>
              <a:t>kadından</a:t>
            </a:r>
            <a:r>
              <a:rPr lang="en-US" dirty="0"/>
              <a:t> 8’inin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sonrası</a:t>
            </a:r>
            <a:r>
              <a:rPr lang="en-US" dirty="0"/>
              <a:t> </a:t>
            </a:r>
            <a:r>
              <a:rPr lang="en-US" dirty="0" err="1"/>
              <a:t>girişimci</a:t>
            </a:r>
            <a:r>
              <a:rPr lang="en-US" dirty="0"/>
              <a:t> </a:t>
            </a:r>
            <a:r>
              <a:rPr lang="en-US" dirty="0" err="1"/>
              <a:t>olmakta</a:t>
            </a:r>
            <a:r>
              <a:rPr lang="en-US" dirty="0"/>
              <a:t> </a:t>
            </a:r>
            <a:r>
              <a:rPr lang="en-US" dirty="0" err="1"/>
              <a:t>kararlı</a:t>
            </a:r>
            <a:r>
              <a:rPr lang="en-US" dirty="0"/>
              <a:t> </a:t>
            </a:r>
            <a:r>
              <a:rPr lang="en-US" dirty="0" err="1"/>
              <a:t>olduğunu</a:t>
            </a:r>
            <a:r>
              <a:rPr lang="en-US" dirty="0"/>
              <a:t> </a:t>
            </a:r>
            <a:r>
              <a:rPr lang="en-US" dirty="0" err="1"/>
              <a:t>gördük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7073-683C-E54B-9BBC-B2887A64CC55}" type="slidenum">
              <a:rPr lang="tr-TR" altLang="tr-TR" smtClean="0"/>
              <a:pPr/>
              <a:t>14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09260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47700" y="720725"/>
            <a:ext cx="6057900" cy="4543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7073-683C-E54B-9BBC-B2887A64CC55}" type="slidenum">
              <a:rPr lang="tr-TR" altLang="tr-TR" smtClean="0"/>
              <a:pPr/>
              <a:t>15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97223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47700" y="720725"/>
            <a:ext cx="6057900" cy="4543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Ön</a:t>
            </a:r>
            <a:r>
              <a:rPr lang="en-US" dirty="0"/>
              <a:t> test </a:t>
            </a:r>
            <a:r>
              <a:rPr lang="en-US" dirty="0" err="1"/>
              <a:t>ve</a:t>
            </a:r>
            <a:r>
              <a:rPr lang="en-US" dirty="0"/>
              <a:t> son </a:t>
            </a:r>
            <a:r>
              <a:rPr lang="en-US" dirty="0" err="1"/>
              <a:t>testte</a:t>
            </a:r>
            <a:r>
              <a:rPr lang="en-US" dirty="0"/>
              <a:t> </a:t>
            </a:r>
            <a:r>
              <a:rPr lang="en-US" dirty="0" err="1"/>
              <a:t>eğpitimin</a:t>
            </a:r>
            <a:r>
              <a:rPr lang="en-US" dirty="0"/>
              <a:t> </a:t>
            </a:r>
            <a:r>
              <a:rPr lang="en-US" dirty="0" err="1"/>
              <a:t>etkisini</a:t>
            </a:r>
            <a:r>
              <a:rPr lang="en-US" dirty="0"/>
              <a:t> </a:t>
            </a:r>
            <a:r>
              <a:rPr lang="en-US" dirty="0" err="1"/>
              <a:t>değerlendirmeye</a:t>
            </a:r>
            <a:r>
              <a:rPr lang="en-US" dirty="0"/>
              <a:t> </a:t>
            </a:r>
            <a:r>
              <a:rPr lang="en-US" dirty="0" err="1"/>
              <a:t>yönelik</a:t>
            </a:r>
            <a:r>
              <a:rPr lang="en-US" dirty="0"/>
              <a:t> </a:t>
            </a:r>
            <a:r>
              <a:rPr lang="en-US" dirty="0" err="1"/>
              <a:t>çeşitli</a:t>
            </a:r>
            <a:r>
              <a:rPr lang="en-US" dirty="0"/>
              <a:t> control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karşılaştırma</a:t>
            </a:r>
            <a:r>
              <a:rPr lang="en-US" dirty="0"/>
              <a:t> </a:t>
            </a:r>
            <a:r>
              <a:rPr lang="en-US" dirty="0" err="1"/>
              <a:t>soruları</a:t>
            </a:r>
            <a:r>
              <a:rPr lang="en-US" dirty="0"/>
              <a:t> </a:t>
            </a:r>
            <a:r>
              <a:rPr lang="en-US" dirty="0" err="1"/>
              <a:t>sorduk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7073-683C-E54B-9BBC-B2887A64CC55}" type="slidenum">
              <a:rPr lang="tr-TR" altLang="tr-TR" smtClean="0"/>
              <a:pPr/>
              <a:t>16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50797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47700" y="720725"/>
            <a:ext cx="6057900" cy="4543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öncesinde</a:t>
            </a:r>
            <a:r>
              <a:rPr lang="en-US" dirty="0"/>
              <a:t> </a:t>
            </a:r>
            <a:r>
              <a:rPr lang="en-US" dirty="0" err="1"/>
              <a:t>yapılan</a:t>
            </a:r>
            <a:r>
              <a:rPr lang="en-US" dirty="0"/>
              <a:t> </a:t>
            </a:r>
            <a:r>
              <a:rPr lang="en-US" dirty="0" err="1"/>
              <a:t>ön</a:t>
            </a:r>
            <a:r>
              <a:rPr lang="en-US" dirty="0"/>
              <a:t> </a:t>
            </a:r>
            <a:r>
              <a:rPr lang="en-US" dirty="0" err="1"/>
              <a:t>testte</a:t>
            </a:r>
            <a:r>
              <a:rPr lang="en-US" dirty="0"/>
              <a:t> 154 </a:t>
            </a:r>
            <a:r>
              <a:rPr lang="en-US" dirty="0" err="1"/>
              <a:t>kadın</a:t>
            </a:r>
            <a:r>
              <a:rPr lang="en-US" dirty="0"/>
              <a:t> </a:t>
            </a:r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işini</a:t>
            </a:r>
            <a:r>
              <a:rPr lang="en-US" dirty="0"/>
              <a:t> </a:t>
            </a:r>
            <a:r>
              <a:rPr lang="en-US" dirty="0" err="1"/>
              <a:t>kurmayı</a:t>
            </a:r>
            <a:r>
              <a:rPr lang="en-US" dirty="0"/>
              <a:t> </a:t>
            </a:r>
            <a:r>
              <a:rPr lang="en-US" dirty="0" err="1"/>
              <a:t>düşündüğünü</a:t>
            </a:r>
            <a:r>
              <a:rPr lang="en-US" dirty="0"/>
              <a:t> </a:t>
            </a:r>
            <a:r>
              <a:rPr lang="en-US" dirty="0" err="1"/>
              <a:t>belirtmişti</a:t>
            </a:r>
            <a:r>
              <a:rPr lang="en-US" dirty="0"/>
              <a:t>. </a:t>
            </a:r>
            <a:r>
              <a:rPr lang="en-US" dirty="0" err="1"/>
              <a:t>Sadece</a:t>
            </a:r>
            <a:r>
              <a:rPr lang="en-US" dirty="0"/>
              <a:t> 10 </a:t>
            </a:r>
            <a:r>
              <a:rPr lang="en-US" dirty="0" err="1"/>
              <a:t>kadın</a:t>
            </a:r>
            <a:r>
              <a:rPr lang="en-US" dirty="0"/>
              <a:t> </a:t>
            </a:r>
            <a:r>
              <a:rPr lang="en-US" dirty="0" err="1"/>
              <a:t>şimdilik</a:t>
            </a:r>
            <a:r>
              <a:rPr lang="en-US" dirty="0"/>
              <a:t> </a:t>
            </a:r>
            <a:r>
              <a:rPr lang="en-US" dirty="0" err="1"/>
              <a:t>düşünmediğini</a:t>
            </a:r>
            <a:r>
              <a:rPr lang="en-US" dirty="0"/>
              <a:t> </a:t>
            </a:r>
            <a:r>
              <a:rPr lang="en-US" dirty="0" err="1"/>
              <a:t>belirtmişti</a:t>
            </a:r>
            <a:r>
              <a:rPr lang="en-US" dirty="0"/>
              <a:t>.</a:t>
            </a:r>
          </a:p>
          <a:p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sonrası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çarpıcı</a:t>
            </a:r>
            <a:r>
              <a:rPr lang="en-US" dirty="0"/>
              <a:t> </a:t>
            </a:r>
            <a:r>
              <a:rPr lang="en-US" dirty="0" err="1"/>
              <a:t>bulgulardan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 154 </a:t>
            </a:r>
            <a:r>
              <a:rPr lang="en-US" dirty="0" err="1"/>
              <a:t>kadının</a:t>
            </a:r>
            <a:r>
              <a:rPr lang="en-US" dirty="0"/>
              <a:t> </a:t>
            </a:r>
            <a:r>
              <a:rPr lang="en-US" dirty="0" err="1"/>
              <a:t>yaklaşık</a:t>
            </a:r>
            <a:r>
              <a:rPr lang="en-US" dirty="0"/>
              <a:t> 3te 1inin </a:t>
            </a:r>
            <a:r>
              <a:rPr lang="en-US" dirty="0" err="1"/>
              <a:t>fikir</a:t>
            </a:r>
            <a:r>
              <a:rPr lang="en-US" dirty="0"/>
              <a:t> </a:t>
            </a:r>
            <a:r>
              <a:rPr lang="en-US" dirty="0" err="1"/>
              <a:t>değiştirmesi</a:t>
            </a:r>
            <a:r>
              <a:rPr lang="en-US" dirty="0"/>
              <a:t> </a:t>
            </a:r>
            <a:r>
              <a:rPr lang="en-US" dirty="0" err="1"/>
              <a:t>oldu</a:t>
            </a:r>
            <a:r>
              <a:rPr lang="en-US" dirty="0"/>
              <a:t>.</a:t>
            </a:r>
          </a:p>
          <a:p>
            <a:r>
              <a:rPr lang="en-US" dirty="0"/>
              <a:t>Bu </a:t>
            </a:r>
            <a:r>
              <a:rPr lang="en-US" dirty="0" err="1"/>
              <a:t>durumu</a:t>
            </a:r>
            <a:r>
              <a:rPr lang="en-US" dirty="0"/>
              <a:t> </a:t>
            </a:r>
            <a:r>
              <a:rPr lang="en-US" dirty="0" err="1"/>
              <a:t>eğitimde</a:t>
            </a:r>
            <a:r>
              <a:rPr lang="en-US" dirty="0"/>
              <a:t> </a:t>
            </a:r>
            <a:r>
              <a:rPr lang="en-US" dirty="0" err="1"/>
              <a:t>aldıkları</a:t>
            </a:r>
            <a:r>
              <a:rPr lang="en-US" dirty="0"/>
              <a:t> </a:t>
            </a:r>
            <a:r>
              <a:rPr lang="en-US" dirty="0" err="1"/>
              <a:t>bilgilerden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kadınların</a:t>
            </a:r>
            <a:r>
              <a:rPr lang="en-US" dirty="0"/>
              <a:t> </a:t>
            </a:r>
            <a:r>
              <a:rPr lang="en-US" dirty="0" err="1"/>
              <a:t>ayaklarının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güçlü</a:t>
            </a:r>
            <a:r>
              <a:rPr lang="en-US" dirty="0"/>
              <a:t> yere </a:t>
            </a:r>
            <a:r>
              <a:rPr lang="en-US" dirty="0" err="1"/>
              <a:t>basması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yorumluyoruz</a:t>
            </a:r>
            <a:r>
              <a:rPr lang="en-US" dirty="0"/>
              <a:t>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7073-683C-E54B-9BBC-B2887A64CC55}" type="slidenum">
              <a:rPr lang="tr-TR" altLang="tr-TR" smtClean="0"/>
              <a:pPr/>
              <a:t>17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04046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47700" y="720725"/>
            <a:ext cx="6057900" cy="4543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öncesi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sonrası</a:t>
            </a:r>
            <a:r>
              <a:rPr lang="en-US" dirty="0"/>
              <a:t> </a:t>
            </a:r>
            <a:r>
              <a:rPr lang="en-US" dirty="0" err="1"/>
              <a:t>kadınların</a:t>
            </a:r>
            <a:r>
              <a:rPr lang="en-US" dirty="0"/>
              <a:t> </a:t>
            </a:r>
            <a:r>
              <a:rPr lang="en-US" dirty="0" err="1"/>
              <a:t>işlerini</a:t>
            </a:r>
            <a:r>
              <a:rPr lang="en-US" dirty="0"/>
              <a:t> </a:t>
            </a:r>
            <a:r>
              <a:rPr lang="en-US" dirty="0" err="1"/>
              <a:t>kurmayı</a:t>
            </a:r>
            <a:r>
              <a:rPr lang="en-US" dirty="0"/>
              <a:t> </a:t>
            </a:r>
            <a:r>
              <a:rPr lang="en-US" dirty="0" err="1"/>
              <a:t>düşündükleri</a:t>
            </a:r>
            <a:r>
              <a:rPr lang="en-US" dirty="0"/>
              <a:t> </a:t>
            </a:r>
            <a:r>
              <a:rPr lang="en-US" dirty="0" err="1"/>
              <a:t>süreleri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aldığımızda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Emin</a:t>
            </a:r>
            <a:r>
              <a:rPr lang="en-US" dirty="0"/>
              <a:t>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/>
              <a:t>kadınların</a:t>
            </a:r>
            <a:r>
              <a:rPr lang="en-US" dirty="0"/>
              <a:t> </a:t>
            </a:r>
            <a:r>
              <a:rPr lang="en-US" dirty="0" err="1"/>
              <a:t>karar</a:t>
            </a:r>
            <a:r>
              <a:rPr lang="en-US" dirty="0"/>
              <a:t> </a:t>
            </a:r>
            <a:r>
              <a:rPr lang="en-US" dirty="0" err="1"/>
              <a:t>verdiğini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kadınların</a:t>
            </a:r>
            <a:r>
              <a:rPr lang="en-US" dirty="0"/>
              <a:t> </a:t>
            </a:r>
            <a:r>
              <a:rPr lang="en-US" dirty="0" err="1"/>
              <a:t>planlarını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miktar</a:t>
            </a:r>
            <a:r>
              <a:rPr lang="en-US" dirty="0"/>
              <a:t> </a:t>
            </a:r>
            <a:r>
              <a:rPr lang="en-US" dirty="0" err="1"/>
              <a:t>ertelediklerini</a:t>
            </a:r>
            <a:r>
              <a:rPr lang="en-US" dirty="0"/>
              <a:t> </a:t>
            </a:r>
            <a:r>
              <a:rPr lang="en-US" dirty="0" err="1"/>
              <a:t>gördük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7073-683C-E54B-9BBC-B2887A64CC55}" type="slidenum">
              <a:rPr lang="tr-TR" altLang="tr-TR" smtClean="0"/>
              <a:pPr/>
              <a:t>18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14551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47700" y="720725"/>
            <a:ext cx="6057900" cy="4543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Kadınların</a:t>
            </a:r>
            <a:r>
              <a:rPr lang="en-US" dirty="0"/>
              <a:t> </a:t>
            </a:r>
            <a:r>
              <a:rPr lang="en-US" dirty="0" err="1"/>
              <a:t>düşünülen</a:t>
            </a:r>
            <a:r>
              <a:rPr lang="en-US" dirty="0"/>
              <a:t> </a:t>
            </a:r>
            <a:r>
              <a:rPr lang="en-US" dirty="0" err="1"/>
              <a:t>sermaye</a:t>
            </a:r>
            <a:r>
              <a:rPr lang="en-US" dirty="0"/>
              <a:t> </a:t>
            </a:r>
            <a:r>
              <a:rPr lang="en-US" dirty="0" err="1"/>
              <a:t>kaynaklarını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aldığımızda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Kredi</a:t>
            </a:r>
            <a:r>
              <a:rPr lang="en-US" dirty="0"/>
              <a:t> </a:t>
            </a:r>
            <a:r>
              <a:rPr lang="en-US" dirty="0" err="1"/>
              <a:t>çekmeyi</a:t>
            </a:r>
            <a:r>
              <a:rPr lang="en-US" dirty="0"/>
              <a:t> </a:t>
            </a:r>
            <a:r>
              <a:rPr lang="en-US" dirty="0" err="1"/>
              <a:t>düşünen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kişisel</a:t>
            </a:r>
            <a:r>
              <a:rPr lang="en-US" dirty="0"/>
              <a:t> </a:t>
            </a:r>
            <a:r>
              <a:rPr lang="en-US" dirty="0" err="1"/>
              <a:t>sermaye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aileden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/>
              <a:t>sermayelerini</a:t>
            </a:r>
            <a:r>
              <a:rPr lang="en-US" dirty="0"/>
              <a:t> </a:t>
            </a:r>
            <a:r>
              <a:rPr lang="en-US" dirty="0" err="1"/>
              <a:t>kullanmayı</a:t>
            </a:r>
            <a:r>
              <a:rPr lang="en-US" dirty="0"/>
              <a:t> </a:t>
            </a:r>
            <a:r>
              <a:rPr lang="en-US" dirty="0" err="1"/>
              <a:t>düşünen</a:t>
            </a:r>
            <a:r>
              <a:rPr lang="en-US" dirty="0"/>
              <a:t> </a:t>
            </a:r>
            <a:r>
              <a:rPr lang="en-US" dirty="0" err="1"/>
              <a:t>kadınların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miktar</a:t>
            </a:r>
            <a:r>
              <a:rPr lang="en-US" dirty="0"/>
              <a:t> </a:t>
            </a:r>
            <a:r>
              <a:rPr lang="en-US" dirty="0" err="1"/>
              <a:t>azaldığını</a:t>
            </a:r>
            <a:r>
              <a:rPr lang="en-US" dirty="0"/>
              <a:t> </a:t>
            </a:r>
            <a:r>
              <a:rPr lang="en-US" dirty="0" err="1"/>
              <a:t>gördük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Burada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göze</a:t>
            </a:r>
            <a:r>
              <a:rPr lang="en-US" dirty="0"/>
              <a:t> </a:t>
            </a:r>
            <a:r>
              <a:rPr lang="en-US" dirty="0" err="1"/>
              <a:t>çarpan</a:t>
            </a:r>
            <a:r>
              <a:rPr lang="en-US" dirty="0"/>
              <a:t> </a:t>
            </a:r>
            <a:r>
              <a:rPr lang="en-US" dirty="0" err="1"/>
              <a:t>sonuçlardan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Kosgeb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devlet</a:t>
            </a:r>
            <a:r>
              <a:rPr lang="en-US" dirty="0"/>
              <a:t> </a:t>
            </a:r>
            <a:r>
              <a:rPr lang="en-US" dirty="0" err="1"/>
              <a:t>desteği</a:t>
            </a:r>
            <a:r>
              <a:rPr lang="en-US" dirty="0"/>
              <a:t> </a:t>
            </a:r>
            <a:r>
              <a:rPr lang="en-US" dirty="0" err="1"/>
              <a:t>almayı</a:t>
            </a:r>
            <a:r>
              <a:rPr lang="en-US" dirty="0"/>
              <a:t> </a:t>
            </a:r>
            <a:r>
              <a:rPr lang="en-US" dirty="0" err="1"/>
              <a:t>planlayan</a:t>
            </a:r>
            <a:r>
              <a:rPr lang="en-US" dirty="0"/>
              <a:t> </a:t>
            </a:r>
            <a:r>
              <a:rPr lang="en-US" dirty="0" err="1"/>
              <a:t>kadınların</a:t>
            </a:r>
            <a:r>
              <a:rPr lang="en-US" dirty="0"/>
              <a:t> </a:t>
            </a:r>
            <a:r>
              <a:rPr lang="en-US" dirty="0" err="1"/>
              <a:t>oranının</a:t>
            </a:r>
            <a:r>
              <a:rPr lang="en-US" dirty="0"/>
              <a:t> %14 </a:t>
            </a:r>
            <a:r>
              <a:rPr lang="en-US" dirty="0" err="1"/>
              <a:t>artmış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en-US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7073-683C-E54B-9BBC-B2887A64CC55}" type="slidenum">
              <a:rPr lang="tr-TR" altLang="tr-TR" smtClean="0"/>
              <a:pPr/>
              <a:t>19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12986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47700" y="720725"/>
            <a:ext cx="6057900" cy="4543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>
          <a:xfrm>
            <a:off x="647094" y="5505904"/>
            <a:ext cx="6058505" cy="3614284"/>
          </a:xfrm>
        </p:spPr>
        <p:txBody>
          <a:bodyPr/>
          <a:lstStyle/>
          <a:p>
            <a:r>
              <a:rPr lang="en-US" sz="1500" dirty="0" err="1"/>
              <a:t>Araştırma</a:t>
            </a:r>
            <a:r>
              <a:rPr lang="en-US" sz="1500" dirty="0"/>
              <a:t> </a:t>
            </a:r>
            <a:r>
              <a:rPr lang="en-US" sz="1500" dirty="0" err="1"/>
              <a:t>süreci</a:t>
            </a:r>
            <a:r>
              <a:rPr lang="en-US" sz="1500" dirty="0"/>
              <a:t> 2016-2017 </a:t>
            </a:r>
            <a:r>
              <a:rPr lang="en-US" sz="1500" dirty="0" err="1"/>
              <a:t>yıllarında</a:t>
            </a:r>
            <a:r>
              <a:rPr lang="en-US" sz="1500" dirty="0"/>
              <a:t> </a:t>
            </a:r>
            <a:r>
              <a:rPr lang="en-US" sz="1500" dirty="0" err="1"/>
              <a:t>gerçekleştirilen</a:t>
            </a:r>
            <a:r>
              <a:rPr lang="en-US" sz="1500" dirty="0"/>
              <a:t> </a:t>
            </a:r>
            <a:r>
              <a:rPr lang="en-US" sz="1500" dirty="0" err="1"/>
              <a:t>eğitimlerde</a:t>
            </a:r>
            <a:r>
              <a:rPr lang="en-US" sz="1500" dirty="0"/>
              <a:t> </a:t>
            </a:r>
            <a:r>
              <a:rPr lang="en-US" sz="1500" dirty="0" err="1"/>
              <a:t>uygulanan</a:t>
            </a:r>
            <a:r>
              <a:rPr lang="en-US" sz="15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/>
              <a:t>eğitim</a:t>
            </a:r>
            <a:r>
              <a:rPr lang="en-US" sz="1500" dirty="0"/>
              <a:t> </a:t>
            </a:r>
            <a:r>
              <a:rPr lang="en-US" sz="1500" dirty="0" err="1"/>
              <a:t>öncesi</a:t>
            </a:r>
            <a:r>
              <a:rPr lang="en-US" sz="1500" dirty="0"/>
              <a:t> </a:t>
            </a:r>
            <a:r>
              <a:rPr lang="en-US" sz="1500" dirty="0" err="1"/>
              <a:t>anketi</a:t>
            </a:r>
            <a:r>
              <a:rPr lang="en-US" sz="1500" dirty="0"/>
              <a:t>, </a:t>
            </a:r>
            <a:r>
              <a:rPr lang="en-US" sz="1500" dirty="0" err="1"/>
              <a:t>yani</a:t>
            </a:r>
            <a:r>
              <a:rPr lang="en-US" sz="1500" dirty="0"/>
              <a:t> </a:t>
            </a:r>
            <a:r>
              <a:rPr lang="en-US" sz="1500" dirty="0" err="1"/>
              <a:t>öntest</a:t>
            </a:r>
            <a:r>
              <a:rPr lang="en-US" sz="1500" dirty="0"/>
              <a:t> </a:t>
            </a:r>
            <a:r>
              <a:rPr lang="en-US" sz="1500" dirty="0" err="1"/>
              <a:t>ve</a:t>
            </a:r>
            <a:r>
              <a:rPr lang="en-US" sz="15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/>
              <a:t>hemen</a:t>
            </a:r>
            <a:r>
              <a:rPr lang="en-US" sz="1500" dirty="0"/>
              <a:t> </a:t>
            </a:r>
            <a:r>
              <a:rPr lang="en-US" sz="1500" dirty="0" err="1"/>
              <a:t>eğitim</a:t>
            </a:r>
            <a:r>
              <a:rPr lang="en-US" sz="1500" dirty="0"/>
              <a:t> </a:t>
            </a:r>
            <a:r>
              <a:rPr lang="en-US" sz="1500" dirty="0" err="1"/>
              <a:t>sonrası</a:t>
            </a:r>
            <a:r>
              <a:rPr lang="en-US" sz="1500" dirty="0"/>
              <a:t> </a:t>
            </a:r>
            <a:r>
              <a:rPr lang="en-US" sz="1500" dirty="0" err="1"/>
              <a:t>uygulanan</a:t>
            </a:r>
            <a:r>
              <a:rPr lang="en-US" sz="1500" dirty="0"/>
              <a:t> </a:t>
            </a:r>
            <a:r>
              <a:rPr lang="en-US" sz="1500" dirty="0" err="1"/>
              <a:t>eğitim</a:t>
            </a:r>
            <a:r>
              <a:rPr lang="en-US" sz="1500" dirty="0"/>
              <a:t> </a:t>
            </a:r>
            <a:r>
              <a:rPr lang="en-US" sz="1500" dirty="0" err="1"/>
              <a:t>sonrası</a:t>
            </a:r>
            <a:r>
              <a:rPr lang="en-US" sz="1500" dirty="0"/>
              <a:t> </a:t>
            </a:r>
            <a:r>
              <a:rPr lang="en-US" sz="1500" dirty="0" err="1"/>
              <a:t>anketi</a:t>
            </a:r>
            <a:r>
              <a:rPr lang="en-US" sz="1500" dirty="0"/>
              <a:t> </a:t>
            </a:r>
            <a:r>
              <a:rPr lang="en-US" sz="1500" dirty="0" err="1"/>
              <a:t>yani</a:t>
            </a:r>
            <a:r>
              <a:rPr lang="en-US" sz="1500" dirty="0"/>
              <a:t> son </a:t>
            </a:r>
            <a:r>
              <a:rPr lang="en-US" sz="1500" dirty="0" err="1"/>
              <a:t>testlerden</a:t>
            </a: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/>
              <a:t>Ve</a:t>
            </a:r>
            <a:r>
              <a:rPr lang="en-US" sz="1500" dirty="0"/>
              <a:t> 2018-2019 </a:t>
            </a:r>
            <a:r>
              <a:rPr lang="en-US" sz="1500" dirty="0" err="1"/>
              <a:t>yıllarında</a:t>
            </a:r>
            <a:r>
              <a:rPr lang="en-US" sz="1500" dirty="0"/>
              <a:t> </a:t>
            </a:r>
            <a:r>
              <a:rPr lang="en-US" sz="1500" dirty="0" err="1"/>
              <a:t>telefon</a:t>
            </a:r>
            <a:r>
              <a:rPr lang="en-US" sz="1500" dirty="0"/>
              <a:t> </a:t>
            </a:r>
            <a:r>
              <a:rPr lang="en-US" sz="1500" dirty="0" err="1"/>
              <a:t>aramıyla</a:t>
            </a:r>
            <a:r>
              <a:rPr lang="en-US" sz="1500" dirty="0"/>
              <a:t> </a:t>
            </a:r>
            <a:r>
              <a:rPr lang="en-US" sz="1500" dirty="0" err="1"/>
              <a:t>gerçekleştirilen</a:t>
            </a:r>
            <a:r>
              <a:rPr lang="en-US" sz="1500" dirty="0"/>
              <a:t> </a:t>
            </a:r>
            <a:r>
              <a:rPr lang="en-US" sz="1500" dirty="0" err="1"/>
              <a:t>takip</a:t>
            </a:r>
            <a:r>
              <a:rPr lang="en-US" sz="1500" dirty="0"/>
              <a:t> </a:t>
            </a:r>
            <a:r>
              <a:rPr lang="en-US" sz="1500" dirty="0" err="1"/>
              <a:t>anketlerinden</a:t>
            </a: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/>
              <a:t>Ve</a:t>
            </a:r>
            <a:r>
              <a:rPr lang="en-US" sz="1500" dirty="0"/>
              <a:t> </a:t>
            </a:r>
            <a:r>
              <a:rPr lang="en-US" sz="1500" dirty="0" err="1"/>
              <a:t>en</a:t>
            </a:r>
            <a:r>
              <a:rPr lang="en-US" sz="1500" dirty="0"/>
              <a:t> son </a:t>
            </a:r>
            <a:r>
              <a:rPr lang="en-US" sz="1500" dirty="0" err="1"/>
              <a:t>olarak</a:t>
            </a:r>
            <a:r>
              <a:rPr lang="en-US" sz="1500" dirty="0"/>
              <a:t> </a:t>
            </a:r>
            <a:r>
              <a:rPr lang="en-US" sz="1500" dirty="0" err="1"/>
              <a:t>Ocak</a:t>
            </a:r>
            <a:r>
              <a:rPr lang="en-US" sz="1500" dirty="0"/>
              <a:t> 2021’de </a:t>
            </a:r>
            <a:r>
              <a:rPr lang="en-US" sz="1500" dirty="0" err="1"/>
              <a:t>gerçekleştirilen</a:t>
            </a:r>
            <a:r>
              <a:rPr lang="en-US" sz="1500" dirty="0"/>
              <a:t> son </a:t>
            </a:r>
            <a:r>
              <a:rPr lang="en-US" sz="1500" dirty="0" err="1"/>
              <a:t>anketlerden</a:t>
            </a:r>
            <a:r>
              <a:rPr lang="en-US" sz="1500" dirty="0"/>
              <a:t> </a:t>
            </a:r>
          </a:p>
          <a:p>
            <a:r>
              <a:rPr lang="en-US" sz="1500" dirty="0" err="1"/>
              <a:t>Oluşuyor</a:t>
            </a:r>
            <a:r>
              <a:rPr lang="en-US" sz="1500" dirty="0"/>
              <a:t>.</a:t>
            </a:r>
          </a:p>
          <a:p>
            <a:r>
              <a:rPr lang="en-US" sz="1500" dirty="0" err="1"/>
              <a:t>Toplamda</a:t>
            </a:r>
            <a:r>
              <a:rPr lang="en-US" sz="1500" dirty="0"/>
              <a:t> 185 </a:t>
            </a:r>
            <a:r>
              <a:rPr lang="en-US" sz="1500" dirty="0" err="1"/>
              <a:t>kadına</a:t>
            </a:r>
            <a:r>
              <a:rPr lang="en-US" sz="1500" dirty="0"/>
              <a:t> </a:t>
            </a:r>
            <a:r>
              <a:rPr lang="en-US" sz="1500" dirty="0" err="1"/>
              <a:t>öntest</a:t>
            </a:r>
            <a:r>
              <a:rPr lang="en-US" sz="1500" dirty="0"/>
              <a:t> </a:t>
            </a:r>
            <a:r>
              <a:rPr lang="en-US" sz="1500" dirty="0" err="1"/>
              <a:t>ve</a:t>
            </a:r>
            <a:r>
              <a:rPr lang="en-US" sz="1500" dirty="0"/>
              <a:t> son test </a:t>
            </a:r>
            <a:r>
              <a:rPr lang="en-US" sz="1500" dirty="0" err="1"/>
              <a:t>uygulandı</a:t>
            </a:r>
            <a:endParaRPr lang="en-US" sz="1500" dirty="0"/>
          </a:p>
          <a:p>
            <a:r>
              <a:rPr lang="en-US" sz="1500" dirty="0"/>
              <a:t>126 </a:t>
            </a:r>
            <a:r>
              <a:rPr lang="en-US" sz="1500" dirty="0" err="1"/>
              <a:t>kadına</a:t>
            </a:r>
            <a:r>
              <a:rPr lang="en-US" sz="1500" dirty="0"/>
              <a:t> </a:t>
            </a:r>
            <a:r>
              <a:rPr lang="en-US" sz="1500" dirty="0" err="1"/>
              <a:t>takip</a:t>
            </a:r>
            <a:r>
              <a:rPr lang="en-US" sz="1500" dirty="0"/>
              <a:t> </a:t>
            </a:r>
            <a:r>
              <a:rPr lang="en-US" sz="1500" dirty="0" err="1"/>
              <a:t>anketlerinde</a:t>
            </a:r>
            <a:r>
              <a:rPr lang="en-US" sz="1500" dirty="0"/>
              <a:t> </a:t>
            </a:r>
            <a:r>
              <a:rPr lang="en-US" sz="1500" dirty="0" err="1"/>
              <a:t>ulaşıldı</a:t>
            </a:r>
            <a:endParaRPr lang="en-US" sz="1500" dirty="0"/>
          </a:p>
          <a:p>
            <a:r>
              <a:rPr lang="en-US" sz="1500" dirty="0"/>
              <a:t>Bu </a:t>
            </a:r>
            <a:r>
              <a:rPr lang="en-US" sz="1500" dirty="0" err="1"/>
              <a:t>kadınların</a:t>
            </a:r>
            <a:r>
              <a:rPr lang="en-US" sz="1500" dirty="0"/>
              <a:t> 18 </a:t>
            </a:r>
            <a:r>
              <a:rPr lang="en-US" sz="1500" dirty="0" err="1"/>
              <a:t>tanesi</a:t>
            </a:r>
            <a:r>
              <a:rPr lang="en-US" sz="1500" dirty="0"/>
              <a:t> </a:t>
            </a:r>
            <a:r>
              <a:rPr lang="en-US" sz="1500" dirty="0" err="1"/>
              <a:t>işini</a:t>
            </a:r>
            <a:r>
              <a:rPr lang="en-US" sz="1500" dirty="0"/>
              <a:t> </a:t>
            </a:r>
            <a:r>
              <a:rPr lang="en-US" sz="1500" dirty="0" err="1"/>
              <a:t>kurmuştu</a:t>
            </a:r>
            <a:r>
              <a:rPr lang="en-US" sz="1500" dirty="0"/>
              <a:t>, son </a:t>
            </a:r>
            <a:r>
              <a:rPr lang="en-US" sz="1500" dirty="0" err="1"/>
              <a:t>anketlerde</a:t>
            </a:r>
            <a:r>
              <a:rPr lang="en-US" sz="1500" dirty="0"/>
              <a:t> de direct </a:t>
            </a:r>
            <a:r>
              <a:rPr lang="en-US" sz="1500" dirty="0" err="1"/>
              <a:t>bu</a:t>
            </a:r>
            <a:r>
              <a:rPr lang="en-US" sz="1500" dirty="0"/>
              <a:t> </a:t>
            </a:r>
            <a:r>
              <a:rPr lang="en-US" sz="1500" dirty="0" err="1"/>
              <a:t>kadınlar</a:t>
            </a:r>
            <a:r>
              <a:rPr lang="en-US" sz="1500" dirty="0"/>
              <a:t> </a:t>
            </a:r>
            <a:r>
              <a:rPr lang="en-US" sz="1500" dirty="0" err="1"/>
              <a:t>arandı</a:t>
            </a:r>
            <a:r>
              <a:rPr lang="en-US" sz="1500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7073-683C-E54B-9BBC-B2887A64CC55}" type="slidenum">
              <a:rPr lang="tr-TR" altLang="tr-TR" smtClean="0"/>
              <a:pPr/>
              <a:t>2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903124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47700" y="720725"/>
            <a:ext cx="6057900" cy="4543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185 </a:t>
            </a:r>
            <a:r>
              <a:rPr lang="en-US" dirty="0" err="1"/>
              <a:t>kadından</a:t>
            </a:r>
            <a:r>
              <a:rPr lang="en-US" dirty="0"/>
              <a:t> 126sına </a:t>
            </a:r>
            <a:r>
              <a:rPr lang="en-US" dirty="0" err="1"/>
              <a:t>ulaşarak</a:t>
            </a:r>
            <a:r>
              <a:rPr lang="en-US" dirty="0"/>
              <a:t> </a:t>
            </a:r>
            <a:r>
              <a:rPr lang="en-US" dirty="0" err="1"/>
              <a:t>gerçekleştirdiğimiz</a:t>
            </a:r>
            <a:r>
              <a:rPr lang="en-US" dirty="0"/>
              <a:t> </a:t>
            </a:r>
            <a:r>
              <a:rPr lang="en-US" dirty="0" err="1"/>
              <a:t>takip</a:t>
            </a:r>
            <a:r>
              <a:rPr lang="en-US" dirty="0"/>
              <a:t> </a:t>
            </a:r>
            <a:r>
              <a:rPr lang="en-US" dirty="0" err="1"/>
              <a:t>anketlerini</a:t>
            </a:r>
            <a:r>
              <a:rPr lang="en-US" dirty="0"/>
              <a:t> </a:t>
            </a:r>
            <a:r>
              <a:rPr lang="en-US" dirty="0" err="1"/>
              <a:t>değerlendirdiğimizde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7073-683C-E54B-9BBC-B2887A64CC55}" type="slidenum">
              <a:rPr lang="tr-TR" altLang="tr-TR" smtClean="0"/>
              <a:pPr/>
              <a:t>20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90721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47700" y="720725"/>
            <a:ext cx="6057900" cy="4543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 </a:t>
            </a:r>
            <a:r>
              <a:rPr lang="en-US" dirty="0" err="1"/>
              <a:t>kadınların</a:t>
            </a:r>
            <a:r>
              <a:rPr lang="en-US" dirty="0"/>
              <a:t> 18’inin </a:t>
            </a:r>
            <a:r>
              <a:rPr lang="en-US" dirty="0" err="1"/>
              <a:t>işini</a:t>
            </a:r>
            <a:r>
              <a:rPr lang="en-US" dirty="0"/>
              <a:t> </a:t>
            </a:r>
            <a:r>
              <a:rPr lang="en-US" dirty="0" err="1"/>
              <a:t>kurduğu</a:t>
            </a:r>
            <a:r>
              <a:rPr lang="en-US" dirty="0"/>
              <a:t> </a:t>
            </a:r>
            <a:r>
              <a:rPr lang="en-US" dirty="0" err="1"/>
              <a:t>bilgisine</a:t>
            </a:r>
            <a:r>
              <a:rPr lang="en-US" dirty="0"/>
              <a:t> </a:t>
            </a:r>
            <a:r>
              <a:rPr lang="en-US" dirty="0" err="1"/>
              <a:t>ulaştık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7073-683C-E54B-9BBC-B2887A64CC55}" type="slidenum">
              <a:rPr lang="tr-TR" altLang="tr-TR" smtClean="0"/>
              <a:pPr/>
              <a:t>21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104067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47700" y="720725"/>
            <a:ext cx="6057900" cy="4543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Işini</a:t>
            </a:r>
            <a:r>
              <a:rPr lang="en-US" dirty="0"/>
              <a:t> </a:t>
            </a:r>
            <a:r>
              <a:rPr lang="en-US" dirty="0" err="1"/>
              <a:t>kuramayan</a:t>
            </a:r>
            <a:r>
              <a:rPr lang="en-US" dirty="0"/>
              <a:t> 104 </a:t>
            </a:r>
            <a:r>
              <a:rPr lang="en-US" dirty="0" err="1"/>
              <a:t>kadının</a:t>
            </a:r>
            <a:r>
              <a:rPr lang="en-US" dirty="0"/>
              <a:t>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kuramama</a:t>
            </a:r>
            <a:r>
              <a:rPr lang="en-US" dirty="0"/>
              <a:t> </a:t>
            </a:r>
            <a:r>
              <a:rPr lang="en-US" dirty="0" err="1"/>
              <a:t>nedenlerini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aldığımızda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nedenin</a:t>
            </a:r>
            <a:r>
              <a:rPr lang="en-US" dirty="0"/>
              <a:t> </a:t>
            </a:r>
            <a:r>
              <a:rPr lang="en-US" dirty="0" err="1"/>
              <a:t>finansman</a:t>
            </a:r>
            <a:r>
              <a:rPr lang="en-US" dirty="0"/>
              <a:t> </a:t>
            </a:r>
            <a:r>
              <a:rPr lang="en-US" dirty="0" err="1"/>
              <a:t>eksikliği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yetersizliği</a:t>
            </a:r>
            <a:r>
              <a:rPr lang="en-US" dirty="0"/>
              <a:t> </a:t>
            </a:r>
            <a:r>
              <a:rPr lang="en-US" dirty="0" err="1"/>
              <a:t>olduğunu</a:t>
            </a:r>
            <a:r>
              <a:rPr lang="en-US" dirty="0"/>
              <a:t> </a:t>
            </a:r>
            <a:r>
              <a:rPr lang="en-US" dirty="0" err="1"/>
              <a:t>gördük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Bununla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/>
              <a:t>ailevi</a:t>
            </a:r>
            <a:r>
              <a:rPr lang="en-US" dirty="0"/>
              <a:t> </a:t>
            </a:r>
            <a:r>
              <a:rPr lang="en-US" dirty="0" err="1"/>
              <a:t>sebepler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sorunlar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Türkiye’nin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bulunduğu</a:t>
            </a:r>
            <a:r>
              <a:rPr lang="en-US" dirty="0"/>
              <a:t> </a:t>
            </a:r>
            <a:r>
              <a:rPr lang="en-US" dirty="0" err="1"/>
              <a:t>durumun</a:t>
            </a:r>
            <a:r>
              <a:rPr lang="en-US" dirty="0"/>
              <a:t> da </a:t>
            </a:r>
            <a:r>
              <a:rPr lang="en-US" dirty="0" err="1"/>
              <a:t>etkili</a:t>
            </a:r>
            <a:r>
              <a:rPr lang="en-US" dirty="0"/>
              <a:t> </a:t>
            </a:r>
            <a:r>
              <a:rPr lang="en-US" dirty="0" err="1"/>
              <a:t>olduğunu</a:t>
            </a:r>
            <a:r>
              <a:rPr lang="en-US" dirty="0"/>
              <a:t> </a:t>
            </a:r>
            <a:r>
              <a:rPr lang="en-US" dirty="0" err="1"/>
              <a:t>gördük</a:t>
            </a:r>
            <a:r>
              <a:rPr lang="en-US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7073-683C-E54B-9BBC-B2887A64CC55}" type="slidenum">
              <a:rPr lang="tr-TR" altLang="tr-TR" smtClean="0"/>
              <a:pPr/>
              <a:t>22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000386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47700" y="720725"/>
            <a:ext cx="6057900" cy="4543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Işini</a:t>
            </a:r>
            <a:r>
              <a:rPr lang="en-US" dirty="0"/>
              <a:t> </a:t>
            </a:r>
            <a:r>
              <a:rPr lang="en-US" dirty="0" err="1"/>
              <a:t>kuran</a:t>
            </a:r>
            <a:r>
              <a:rPr lang="en-US" dirty="0"/>
              <a:t> 18 </a:t>
            </a:r>
            <a:r>
              <a:rPr lang="en-US" dirty="0" err="1"/>
              <a:t>kadının</a:t>
            </a:r>
            <a:r>
              <a:rPr lang="en-US" dirty="0"/>
              <a:t> </a:t>
            </a:r>
            <a:r>
              <a:rPr lang="en-US" dirty="0" err="1"/>
              <a:t>işlerini</a:t>
            </a:r>
            <a:r>
              <a:rPr lang="en-US" dirty="0"/>
              <a:t> </a:t>
            </a:r>
            <a:r>
              <a:rPr lang="en-US" dirty="0" err="1"/>
              <a:t>kurarken</a:t>
            </a:r>
            <a:r>
              <a:rPr lang="en-US" dirty="0"/>
              <a:t> </a:t>
            </a:r>
            <a:r>
              <a:rPr lang="en-US" dirty="0" err="1"/>
              <a:t>yaşadıkları</a:t>
            </a:r>
            <a:r>
              <a:rPr lang="en-US" dirty="0"/>
              <a:t> </a:t>
            </a:r>
            <a:r>
              <a:rPr lang="en-US" dirty="0" err="1"/>
              <a:t>zorlukları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aldığımızda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Ağırlıklı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yine</a:t>
            </a:r>
            <a:r>
              <a:rPr lang="en-US" dirty="0"/>
              <a:t> </a:t>
            </a:r>
            <a:r>
              <a:rPr lang="en-US" dirty="0" err="1"/>
              <a:t>ailevi</a:t>
            </a:r>
            <a:r>
              <a:rPr lang="en-US" dirty="0"/>
              <a:t> </a:t>
            </a:r>
            <a:r>
              <a:rPr lang="en-US" dirty="0" err="1"/>
              <a:t>kaynaklı</a:t>
            </a:r>
            <a:r>
              <a:rPr lang="en-US" dirty="0"/>
              <a:t> </a:t>
            </a:r>
            <a:r>
              <a:rPr lang="en-US" dirty="0" err="1"/>
              <a:t>sorunlar</a:t>
            </a:r>
            <a:r>
              <a:rPr lang="en-US" dirty="0"/>
              <a:t> </a:t>
            </a:r>
            <a:r>
              <a:rPr lang="en-US" dirty="0" err="1"/>
              <a:t>ile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Evrak</a:t>
            </a:r>
            <a:r>
              <a:rPr lang="en-US" dirty="0"/>
              <a:t> </a:t>
            </a:r>
            <a:r>
              <a:rPr lang="en-US" dirty="0" err="1"/>
              <a:t>işi</a:t>
            </a:r>
            <a:r>
              <a:rPr lang="en-US" dirty="0"/>
              <a:t> vb. </a:t>
            </a:r>
            <a:r>
              <a:rPr lang="en-US" dirty="0" err="1"/>
              <a:t>Bürokratik</a:t>
            </a:r>
            <a:r>
              <a:rPr lang="en-US" dirty="0"/>
              <a:t> </a:t>
            </a:r>
            <a:r>
              <a:rPr lang="en-US" dirty="0" err="1"/>
              <a:t>sorunlar</a:t>
            </a:r>
            <a:r>
              <a:rPr lang="en-US" dirty="0"/>
              <a:t> </a:t>
            </a:r>
            <a:r>
              <a:rPr lang="en-US" dirty="0" err="1"/>
              <a:t>olduğunu</a:t>
            </a:r>
            <a:r>
              <a:rPr lang="en-US" dirty="0"/>
              <a:t> </a:t>
            </a:r>
            <a:r>
              <a:rPr lang="en-US" dirty="0" err="1"/>
              <a:t>gördük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Yine</a:t>
            </a:r>
            <a:r>
              <a:rPr lang="en-US" dirty="0"/>
              <a:t> </a:t>
            </a:r>
            <a:r>
              <a:rPr lang="en-US" dirty="0" err="1"/>
              <a:t>finansman</a:t>
            </a:r>
            <a:r>
              <a:rPr lang="en-US" dirty="0"/>
              <a:t> </a:t>
            </a:r>
            <a:r>
              <a:rPr lang="en-US" dirty="0" err="1"/>
              <a:t>yetersizliği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eksikliği</a:t>
            </a:r>
            <a:r>
              <a:rPr lang="en-US" dirty="0"/>
              <a:t> de </a:t>
            </a:r>
            <a:r>
              <a:rPr lang="en-US" dirty="0" err="1"/>
              <a:t>göze</a:t>
            </a:r>
            <a:r>
              <a:rPr lang="en-US" dirty="0"/>
              <a:t> </a:t>
            </a:r>
            <a:r>
              <a:rPr lang="en-US" dirty="0" err="1"/>
              <a:t>çarpan</a:t>
            </a:r>
            <a:r>
              <a:rPr lang="en-US" dirty="0"/>
              <a:t> </a:t>
            </a:r>
            <a:r>
              <a:rPr lang="en-US" dirty="0" err="1"/>
              <a:t>nedenler</a:t>
            </a:r>
            <a:r>
              <a:rPr lang="en-US" dirty="0"/>
              <a:t> </a:t>
            </a:r>
            <a:r>
              <a:rPr lang="en-US" dirty="0" err="1"/>
              <a:t>oldu</a:t>
            </a:r>
            <a:r>
              <a:rPr lang="en-US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7073-683C-E54B-9BBC-B2887A64CC55}" type="slidenum">
              <a:rPr lang="tr-TR" altLang="tr-TR" smtClean="0"/>
              <a:pPr/>
              <a:t>23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14482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47700" y="720725"/>
            <a:ext cx="6057900" cy="4543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 </a:t>
            </a:r>
            <a:r>
              <a:rPr lang="en-US" dirty="0" err="1"/>
              <a:t>kadının</a:t>
            </a:r>
            <a:r>
              <a:rPr lang="en-US" dirty="0"/>
              <a:t> </a:t>
            </a:r>
            <a:r>
              <a:rPr lang="en-US" dirty="0" err="1"/>
              <a:t>neredeyse</a:t>
            </a:r>
            <a:r>
              <a:rPr lang="en-US" dirty="0"/>
              <a:t> </a:t>
            </a:r>
            <a:r>
              <a:rPr lang="en-US" dirty="0" err="1"/>
              <a:t>tamamının</a:t>
            </a:r>
            <a:r>
              <a:rPr lang="en-US" dirty="0"/>
              <a:t> 1 </a:t>
            </a:r>
            <a:r>
              <a:rPr lang="en-US" dirty="0" err="1"/>
              <a:t>yıl</a:t>
            </a:r>
            <a:r>
              <a:rPr lang="en-US" dirty="0"/>
              <a:t> </a:t>
            </a:r>
            <a:r>
              <a:rPr lang="en-US" dirty="0" err="1"/>
              <a:t>içerisinde</a:t>
            </a:r>
            <a:r>
              <a:rPr lang="en-US" dirty="0"/>
              <a:t> </a:t>
            </a:r>
            <a:r>
              <a:rPr lang="en-US" dirty="0" err="1"/>
              <a:t>işlerini</a:t>
            </a:r>
            <a:r>
              <a:rPr lang="en-US" dirty="0"/>
              <a:t> </a:t>
            </a:r>
            <a:r>
              <a:rPr lang="en-US" dirty="0" err="1"/>
              <a:t>kurduklarını</a:t>
            </a:r>
            <a:r>
              <a:rPr lang="en-US" dirty="0"/>
              <a:t> </a:t>
            </a:r>
            <a:r>
              <a:rPr lang="en-US" dirty="0" err="1"/>
              <a:t>gördük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7073-683C-E54B-9BBC-B2887A64CC55}" type="slidenum">
              <a:rPr lang="tr-TR" altLang="tr-TR" smtClean="0"/>
              <a:pPr/>
              <a:t>24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58283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47700" y="720725"/>
            <a:ext cx="6057900" cy="4543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Ön</a:t>
            </a:r>
            <a:r>
              <a:rPr lang="en-US" dirty="0"/>
              <a:t> test </a:t>
            </a:r>
            <a:r>
              <a:rPr lang="en-US" dirty="0" err="1"/>
              <a:t>ve</a:t>
            </a:r>
            <a:r>
              <a:rPr lang="en-US" dirty="0"/>
              <a:t> son </a:t>
            </a:r>
            <a:r>
              <a:rPr lang="en-US" dirty="0" err="1"/>
              <a:t>testlerde</a:t>
            </a:r>
            <a:r>
              <a:rPr lang="en-US" dirty="0"/>
              <a:t> </a:t>
            </a:r>
            <a:r>
              <a:rPr lang="en-US" dirty="0" err="1"/>
              <a:t>aldığımız</a:t>
            </a:r>
            <a:r>
              <a:rPr lang="en-US" dirty="0"/>
              <a:t> </a:t>
            </a:r>
            <a:r>
              <a:rPr lang="en-US" dirty="0" err="1"/>
              <a:t>sektör</a:t>
            </a:r>
            <a:r>
              <a:rPr lang="en-US" dirty="0"/>
              <a:t> </a:t>
            </a:r>
            <a:r>
              <a:rPr lang="en-US" dirty="0" err="1"/>
              <a:t>yanıtları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parallel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, </a:t>
            </a:r>
            <a:r>
              <a:rPr lang="en-US" dirty="0" err="1"/>
              <a:t>kadınların</a:t>
            </a:r>
            <a:r>
              <a:rPr lang="en-US" dirty="0"/>
              <a:t> </a:t>
            </a:r>
            <a:r>
              <a:rPr lang="en-US" dirty="0" err="1"/>
              <a:t>perakende</a:t>
            </a:r>
            <a:r>
              <a:rPr lang="en-US" dirty="0"/>
              <a:t> </a:t>
            </a:r>
            <a:r>
              <a:rPr lang="en-US" dirty="0" err="1"/>
              <a:t>ticaret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imalatta</a:t>
            </a:r>
            <a:r>
              <a:rPr lang="en-US" dirty="0"/>
              <a:t> </a:t>
            </a:r>
            <a:r>
              <a:rPr lang="en-US" dirty="0" err="1"/>
              <a:t>işlerini</a:t>
            </a:r>
            <a:r>
              <a:rPr lang="en-US" dirty="0"/>
              <a:t> </a:t>
            </a:r>
            <a:r>
              <a:rPr lang="en-US" dirty="0" err="1"/>
              <a:t>kurduklarını</a:t>
            </a:r>
            <a:r>
              <a:rPr lang="en-US" dirty="0"/>
              <a:t> </a:t>
            </a:r>
            <a:r>
              <a:rPr lang="en-US" dirty="0" err="1"/>
              <a:t>gördük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7073-683C-E54B-9BBC-B2887A64CC55}" type="slidenum">
              <a:rPr lang="tr-TR" altLang="tr-TR" smtClean="0"/>
              <a:pPr/>
              <a:t>25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137805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47700" y="720725"/>
            <a:ext cx="6057900" cy="4543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KOSGEB eğitimi alan 11 kadından 1’inin</a:t>
            </a:r>
          </a:p>
          <a:p>
            <a:r>
              <a:rPr lang="tr-TR" dirty="0"/>
              <a:t>ORAN eğitimi alan 35 kadından 3’ünün</a:t>
            </a:r>
          </a:p>
          <a:p>
            <a:r>
              <a:rPr lang="tr-TR" dirty="0"/>
              <a:t> Talas Belediyesinin eğitimini alan 80 kadından 14’ünün işini kurduğunu gördük.</a:t>
            </a:r>
          </a:p>
          <a:p>
            <a:r>
              <a:rPr lang="tr-TR" dirty="0"/>
              <a:t>Oransal olarak baktığımızda KOSGEB ve </a:t>
            </a:r>
            <a:r>
              <a:rPr lang="tr-TR" dirty="0" err="1"/>
              <a:t>ORAN’da</a:t>
            </a:r>
            <a:r>
              <a:rPr lang="tr-TR" dirty="0"/>
              <a:t> %9’luk oran görürken</a:t>
            </a:r>
          </a:p>
          <a:p>
            <a:r>
              <a:rPr lang="tr-TR" dirty="0"/>
              <a:t>Talas Belediyesinde %18’lik bir iş kurma oranı olduğunu anladık.</a:t>
            </a: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7073-683C-E54B-9BBC-B2887A64CC55}" type="slidenum">
              <a:rPr lang="tr-TR" altLang="tr-TR" smtClean="0"/>
              <a:pPr/>
              <a:t>26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514905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47700" y="720725"/>
            <a:ext cx="6057900" cy="4543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 </a:t>
            </a:r>
            <a:r>
              <a:rPr lang="en-US" dirty="0" err="1"/>
              <a:t>Kadına</a:t>
            </a:r>
            <a:r>
              <a:rPr lang="en-US" dirty="0"/>
              <a:t> </a:t>
            </a:r>
            <a:r>
              <a:rPr lang="en-US" dirty="0" err="1"/>
              <a:t>Ocak</a:t>
            </a:r>
            <a:r>
              <a:rPr lang="en-US" dirty="0"/>
              <a:t> 2021’de </a:t>
            </a:r>
            <a:r>
              <a:rPr lang="en-US" dirty="0" err="1"/>
              <a:t>yaptığımız</a:t>
            </a:r>
            <a:r>
              <a:rPr lang="en-US" dirty="0"/>
              <a:t> son </a:t>
            </a:r>
            <a:r>
              <a:rPr lang="en-US" dirty="0" err="1"/>
              <a:t>anketleri</a:t>
            </a:r>
            <a:r>
              <a:rPr lang="en-US" dirty="0"/>
              <a:t> </a:t>
            </a:r>
            <a:r>
              <a:rPr lang="en-US" dirty="0" err="1"/>
              <a:t>değerlendirdiğimizde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7073-683C-E54B-9BBC-B2887A64CC55}" type="slidenum">
              <a:rPr lang="tr-TR" altLang="tr-TR" smtClean="0"/>
              <a:pPr/>
              <a:t>27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594025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47700" y="720725"/>
            <a:ext cx="6057900" cy="4543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Ulaşılan</a:t>
            </a:r>
            <a:r>
              <a:rPr lang="en-US" dirty="0"/>
              <a:t> 17 </a:t>
            </a:r>
            <a:r>
              <a:rPr lang="en-US" dirty="0" err="1"/>
              <a:t>kadından</a:t>
            </a:r>
            <a:r>
              <a:rPr lang="en-US" dirty="0"/>
              <a:t> 8 </a:t>
            </a:r>
            <a:r>
              <a:rPr lang="en-US" dirty="0" err="1"/>
              <a:t>tanesi</a:t>
            </a:r>
            <a:r>
              <a:rPr lang="en-US" dirty="0"/>
              <a:t> </a:t>
            </a:r>
            <a:r>
              <a:rPr lang="en-US" dirty="0" err="1"/>
              <a:t>hala</a:t>
            </a:r>
            <a:r>
              <a:rPr lang="en-US" dirty="0"/>
              <a:t> </a:t>
            </a:r>
            <a:r>
              <a:rPr lang="en-US" dirty="0" err="1"/>
              <a:t>işini</a:t>
            </a:r>
            <a:r>
              <a:rPr lang="en-US" dirty="0"/>
              <a:t> </a:t>
            </a:r>
            <a:r>
              <a:rPr lang="en-US" dirty="0" err="1"/>
              <a:t>yürütüyordu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7073-683C-E54B-9BBC-B2887A64CC55}" type="slidenum">
              <a:rPr lang="tr-TR" altLang="tr-TR" smtClean="0"/>
              <a:pPr/>
              <a:t>28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571853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47700" y="720725"/>
            <a:ext cx="6057900" cy="4543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Işini</a:t>
            </a:r>
            <a:r>
              <a:rPr lang="en-US" dirty="0"/>
              <a:t> </a:t>
            </a:r>
            <a:r>
              <a:rPr lang="en-US" dirty="0" err="1"/>
              <a:t>kapatan</a:t>
            </a:r>
            <a:r>
              <a:rPr lang="en-US" dirty="0"/>
              <a:t> 9 </a:t>
            </a:r>
            <a:r>
              <a:rPr lang="en-US" dirty="0" err="1"/>
              <a:t>kadının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Covid-19 </a:t>
            </a:r>
            <a:r>
              <a:rPr lang="en-US" dirty="0" err="1"/>
              <a:t>salgını</a:t>
            </a:r>
            <a:r>
              <a:rPr lang="en-US" dirty="0"/>
              <a:t>, </a:t>
            </a:r>
            <a:r>
              <a:rPr lang="en-US" dirty="0" err="1"/>
              <a:t>Ruhsat</a:t>
            </a:r>
            <a:r>
              <a:rPr lang="en-US" dirty="0"/>
              <a:t> </a:t>
            </a:r>
            <a:r>
              <a:rPr lang="en-US" dirty="0" err="1"/>
              <a:t>alamama</a:t>
            </a:r>
            <a:r>
              <a:rPr lang="en-US" dirty="0"/>
              <a:t> yada </a:t>
            </a:r>
            <a:r>
              <a:rPr lang="en-US" dirty="0" err="1"/>
              <a:t>Aile</a:t>
            </a:r>
            <a:r>
              <a:rPr lang="en-US" dirty="0"/>
              <a:t> </a:t>
            </a:r>
            <a:r>
              <a:rPr lang="en-US" dirty="0" err="1"/>
              <a:t>kaynaklı</a:t>
            </a:r>
            <a:r>
              <a:rPr lang="en-US" dirty="0"/>
              <a:t> </a:t>
            </a:r>
            <a:r>
              <a:rPr lang="en-US" dirty="0" err="1"/>
              <a:t>nedenlerden</a:t>
            </a:r>
            <a:r>
              <a:rPr lang="en-US" dirty="0"/>
              <a:t> </a:t>
            </a:r>
            <a:r>
              <a:rPr lang="en-US" dirty="0" err="1"/>
              <a:t>dolayı</a:t>
            </a:r>
            <a:r>
              <a:rPr lang="en-US" dirty="0"/>
              <a:t> </a:t>
            </a:r>
            <a:r>
              <a:rPr lang="en-US" dirty="0" err="1"/>
              <a:t>işini</a:t>
            </a:r>
            <a:r>
              <a:rPr lang="en-US" dirty="0"/>
              <a:t> </a:t>
            </a:r>
            <a:r>
              <a:rPr lang="en-US" dirty="0" err="1"/>
              <a:t>kapattığını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17 </a:t>
            </a:r>
            <a:r>
              <a:rPr lang="en-US" dirty="0" err="1"/>
              <a:t>kadın</a:t>
            </a:r>
            <a:r>
              <a:rPr lang="en-US" dirty="0"/>
              <a:t> </a:t>
            </a:r>
            <a:r>
              <a:rPr lang="en-US" dirty="0" err="1"/>
              <a:t>içerisinde</a:t>
            </a:r>
            <a:r>
              <a:rPr lang="en-US" dirty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bürokratik</a:t>
            </a:r>
            <a:r>
              <a:rPr lang="en-US" dirty="0"/>
              <a:t> </a:t>
            </a:r>
            <a:r>
              <a:rPr lang="en-US" dirty="0" err="1"/>
              <a:t>nedenlerden</a:t>
            </a:r>
            <a:r>
              <a:rPr lang="en-US" dirty="0"/>
              <a:t> </a:t>
            </a:r>
            <a:r>
              <a:rPr lang="en-US" dirty="0" err="1"/>
              <a:t>dolayı</a:t>
            </a:r>
            <a:r>
              <a:rPr lang="en-US" dirty="0"/>
              <a:t> KOSGEB </a:t>
            </a:r>
            <a:r>
              <a:rPr lang="en-US" dirty="0" err="1"/>
              <a:t>desteğinden</a:t>
            </a:r>
            <a:r>
              <a:rPr lang="en-US" dirty="0"/>
              <a:t> </a:t>
            </a:r>
            <a:r>
              <a:rPr lang="en-US" dirty="0" err="1"/>
              <a:t>yararlanamayanlar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farkettik</a:t>
            </a:r>
            <a:r>
              <a:rPr lang="en-US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7073-683C-E54B-9BBC-B2887A64CC55}" type="slidenum">
              <a:rPr lang="tr-TR" altLang="tr-TR" smtClean="0"/>
              <a:pPr/>
              <a:t>29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35005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47700" y="720725"/>
            <a:ext cx="6057900" cy="4543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Eğitimin</a:t>
            </a:r>
            <a:r>
              <a:rPr lang="en-US" dirty="0"/>
              <a:t> </a:t>
            </a:r>
            <a:r>
              <a:rPr lang="en-US" dirty="0" err="1"/>
              <a:t>hemen</a:t>
            </a:r>
            <a:r>
              <a:rPr lang="en-US" dirty="0"/>
              <a:t> </a:t>
            </a:r>
            <a:r>
              <a:rPr lang="en-US" dirty="0" err="1"/>
              <a:t>öncesinde</a:t>
            </a:r>
            <a:r>
              <a:rPr lang="en-US" dirty="0"/>
              <a:t> </a:t>
            </a:r>
            <a:r>
              <a:rPr lang="en-US" dirty="0" err="1"/>
              <a:t>gerçekleştirdiğimiz</a:t>
            </a:r>
            <a:r>
              <a:rPr lang="en-US" dirty="0"/>
              <a:t> </a:t>
            </a:r>
            <a:r>
              <a:rPr lang="en-US" dirty="0" err="1"/>
              <a:t>ön</a:t>
            </a:r>
            <a:r>
              <a:rPr lang="en-US" dirty="0"/>
              <a:t> </a:t>
            </a:r>
            <a:r>
              <a:rPr lang="en-US" dirty="0" err="1"/>
              <a:t>testleri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aldığımızda</a:t>
            </a:r>
            <a:endParaRPr lang="en-US" dirty="0"/>
          </a:p>
          <a:p>
            <a:endParaRPr lang="en-US" sz="2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7073-683C-E54B-9BBC-B2887A64CC55}" type="slidenum">
              <a:rPr lang="tr-TR" altLang="tr-TR" smtClean="0"/>
              <a:pPr/>
              <a:t>3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152064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47700" y="720725"/>
            <a:ext cx="6057900" cy="4543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>
          <a:xfrm>
            <a:off x="647094" y="5505904"/>
            <a:ext cx="6058505" cy="3614284"/>
          </a:xfr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dirty="0" err="1"/>
              <a:t>Kendi</a:t>
            </a:r>
            <a:r>
              <a:rPr lang="en-US" sz="1600" dirty="0"/>
              <a:t> </a:t>
            </a:r>
            <a:r>
              <a:rPr lang="en-US" sz="1600" dirty="0" err="1"/>
              <a:t>İşlerini</a:t>
            </a:r>
            <a:r>
              <a:rPr lang="en-US" sz="1600" dirty="0"/>
              <a:t> </a:t>
            </a:r>
            <a:r>
              <a:rPr lang="en-US" sz="1600" dirty="0" err="1"/>
              <a:t>Kuran</a:t>
            </a:r>
            <a:r>
              <a:rPr lang="en-US" sz="1600" dirty="0"/>
              <a:t> </a:t>
            </a:r>
            <a:r>
              <a:rPr lang="en-US" sz="1600" dirty="0" err="1"/>
              <a:t>Kadınların</a:t>
            </a:r>
            <a:r>
              <a:rPr lang="en-US" sz="1600" dirty="0"/>
              <a:t> </a:t>
            </a:r>
            <a:r>
              <a:rPr lang="en-US" sz="1600" dirty="0" err="1"/>
              <a:t>Yaşadıkları</a:t>
            </a:r>
            <a:r>
              <a:rPr lang="en-US" sz="1600" dirty="0"/>
              <a:t> </a:t>
            </a:r>
            <a:r>
              <a:rPr lang="en-US" sz="1600" dirty="0" err="1"/>
              <a:t>Zorlukları</a:t>
            </a:r>
            <a:r>
              <a:rPr lang="en-US" sz="1600" dirty="0"/>
              <a:t> </a:t>
            </a:r>
            <a:r>
              <a:rPr lang="en-US" sz="1600" dirty="0" err="1"/>
              <a:t>değerlendirdiğimizde</a:t>
            </a:r>
            <a:r>
              <a:rPr lang="en-US" sz="1600" dirty="0"/>
              <a:t> </a:t>
            </a:r>
            <a:r>
              <a:rPr lang="en-US" sz="1600" dirty="0" err="1"/>
              <a:t>hatırlarsanız</a:t>
            </a:r>
            <a:r>
              <a:rPr lang="en-US" sz="1600" dirty="0"/>
              <a:t> </a:t>
            </a:r>
            <a:r>
              <a:rPr lang="en-US" sz="1600" dirty="0" err="1"/>
              <a:t>bilgi</a:t>
            </a:r>
            <a:r>
              <a:rPr lang="en-US" sz="1600" dirty="0"/>
              <a:t> </a:t>
            </a:r>
            <a:r>
              <a:rPr lang="en-US" sz="1600" dirty="0" err="1"/>
              <a:t>eksikliği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önemli</a:t>
            </a:r>
            <a:r>
              <a:rPr lang="en-US" sz="1600" dirty="0"/>
              <a:t> </a:t>
            </a:r>
            <a:r>
              <a:rPr lang="en-US" sz="1600" dirty="0" err="1"/>
              <a:t>sorunlardan</a:t>
            </a:r>
            <a:r>
              <a:rPr lang="en-US" sz="1600" dirty="0"/>
              <a:t> </a:t>
            </a:r>
            <a:r>
              <a:rPr lang="en-US" sz="1600" dirty="0" err="1"/>
              <a:t>birisiydi</a:t>
            </a:r>
            <a:r>
              <a:rPr lang="en-US" sz="1600" dirty="0"/>
              <a:t>. Bu </a:t>
            </a:r>
            <a:r>
              <a:rPr lang="en-US" sz="1600" dirty="0" err="1"/>
              <a:t>açıdan</a:t>
            </a:r>
            <a:r>
              <a:rPr lang="en-US" sz="1600" dirty="0"/>
              <a:t> </a:t>
            </a:r>
            <a:r>
              <a:rPr lang="en-US" sz="1600" b="1" dirty="0" err="1"/>
              <a:t>Gönüllü</a:t>
            </a:r>
            <a:r>
              <a:rPr lang="en-US" sz="1600" b="1" dirty="0"/>
              <a:t> mentor </a:t>
            </a:r>
            <a:r>
              <a:rPr lang="en-US" sz="1600" b="1" dirty="0" err="1"/>
              <a:t>havuzunun</a:t>
            </a:r>
            <a:r>
              <a:rPr lang="en-US" sz="1600" b="1" dirty="0"/>
              <a:t> </a:t>
            </a:r>
            <a:r>
              <a:rPr lang="en-US" sz="1600" b="1" dirty="0" err="1"/>
              <a:t>oluşturulması</a:t>
            </a:r>
            <a:r>
              <a:rPr lang="en-US" sz="1600" b="0" dirty="0"/>
              <a:t> ilk </a:t>
            </a:r>
            <a:r>
              <a:rPr lang="en-US" sz="1600" b="0" dirty="0" err="1"/>
              <a:t>politika</a:t>
            </a:r>
            <a:r>
              <a:rPr lang="en-US" sz="1600" b="0" dirty="0"/>
              <a:t> </a:t>
            </a:r>
            <a:r>
              <a:rPr lang="en-US" sz="1600" b="0" dirty="0" err="1"/>
              <a:t>önerimiz</a:t>
            </a:r>
            <a:r>
              <a:rPr lang="en-US" sz="1600" b="0" dirty="0"/>
              <a:t> </a:t>
            </a:r>
            <a:r>
              <a:rPr lang="en-US" sz="1600" b="0" dirty="0" err="1"/>
              <a:t>oldu</a:t>
            </a:r>
            <a:r>
              <a:rPr lang="en-US" sz="1600" b="0" dirty="0"/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b="0" dirty="0" err="1"/>
              <a:t>Eğitim</a:t>
            </a:r>
            <a:r>
              <a:rPr lang="en-US" sz="1600" b="0" dirty="0"/>
              <a:t> </a:t>
            </a:r>
            <a:r>
              <a:rPr lang="en-US" sz="1600" b="0" dirty="0" err="1"/>
              <a:t>sonrası</a:t>
            </a:r>
            <a:r>
              <a:rPr lang="en-US" sz="1600" b="0" dirty="0"/>
              <a:t> </a:t>
            </a:r>
            <a:r>
              <a:rPr lang="en-US" sz="1600" b="0" dirty="0" err="1"/>
              <a:t>proje</a:t>
            </a:r>
            <a:r>
              <a:rPr lang="en-US" sz="1600" b="0" dirty="0"/>
              <a:t> </a:t>
            </a:r>
            <a:r>
              <a:rPr lang="en-US" sz="1600" b="0" dirty="0" err="1"/>
              <a:t>sunamama</a:t>
            </a:r>
            <a:r>
              <a:rPr lang="en-US" sz="1600" b="0" dirty="0"/>
              <a:t> </a:t>
            </a:r>
            <a:r>
              <a:rPr lang="en-US" sz="1600" b="0" dirty="0" err="1"/>
              <a:t>ya</a:t>
            </a:r>
            <a:r>
              <a:rPr lang="en-US" sz="1600" b="0" dirty="0"/>
              <a:t> da </a:t>
            </a:r>
            <a:r>
              <a:rPr lang="en-US" sz="1600" b="0" dirty="0" err="1"/>
              <a:t>finansman</a:t>
            </a:r>
            <a:r>
              <a:rPr lang="en-US" sz="1600" b="0" dirty="0"/>
              <a:t> </a:t>
            </a:r>
            <a:r>
              <a:rPr lang="en-US" sz="1600" b="0" dirty="0" err="1"/>
              <a:t>eksikliği</a:t>
            </a:r>
            <a:r>
              <a:rPr lang="en-US" sz="1600" b="0" dirty="0"/>
              <a:t> </a:t>
            </a:r>
            <a:r>
              <a:rPr lang="en-US" sz="1600" b="0" dirty="0" err="1"/>
              <a:t>gibi</a:t>
            </a:r>
            <a:r>
              <a:rPr lang="en-US" sz="1600" b="0" dirty="0"/>
              <a:t> </a:t>
            </a:r>
            <a:r>
              <a:rPr lang="en-US" sz="1600" b="0" dirty="0" err="1"/>
              <a:t>bulgular</a:t>
            </a:r>
            <a:r>
              <a:rPr lang="en-US" sz="1600" b="0" dirty="0"/>
              <a:t>, </a:t>
            </a:r>
            <a:r>
              <a:rPr lang="en-US" sz="1600" b="0" dirty="0" err="1"/>
              <a:t>bizlere</a:t>
            </a:r>
            <a:r>
              <a:rPr lang="en-US" sz="1600" b="0" dirty="0"/>
              <a:t> hem </a:t>
            </a:r>
            <a:r>
              <a:rPr lang="en-US" sz="1600" b="0" dirty="0" err="1"/>
              <a:t>bu</a:t>
            </a:r>
            <a:r>
              <a:rPr lang="en-US" sz="1600" b="0" dirty="0"/>
              <a:t> mentor </a:t>
            </a:r>
            <a:r>
              <a:rPr lang="en-US" sz="1600" b="0" dirty="0" err="1"/>
              <a:t>havuzu</a:t>
            </a:r>
            <a:r>
              <a:rPr lang="en-US" sz="1600" b="0" dirty="0"/>
              <a:t> </a:t>
            </a:r>
            <a:r>
              <a:rPr lang="en-US" sz="1600" b="0" dirty="0" err="1"/>
              <a:t>ihtiyacını</a:t>
            </a:r>
            <a:r>
              <a:rPr lang="en-US" sz="1600" b="0" dirty="0"/>
              <a:t> hem de </a:t>
            </a:r>
            <a:r>
              <a:rPr lang="en-US" sz="1600" b="1" dirty="0" err="1"/>
              <a:t>ek</a:t>
            </a:r>
            <a:r>
              <a:rPr lang="en-US" sz="1600" b="1" dirty="0"/>
              <a:t> </a:t>
            </a:r>
            <a:r>
              <a:rPr lang="en-US" sz="1600" b="1" dirty="0" err="1"/>
              <a:t>eğitim</a:t>
            </a:r>
            <a:r>
              <a:rPr lang="en-US" sz="1600" b="1" dirty="0"/>
              <a:t> </a:t>
            </a:r>
            <a:r>
              <a:rPr lang="en-US" sz="1600" b="1" dirty="0" err="1"/>
              <a:t>ihtiyacını</a:t>
            </a:r>
            <a:r>
              <a:rPr lang="en-US" sz="1600" b="1" dirty="0"/>
              <a:t> </a:t>
            </a:r>
            <a:r>
              <a:rPr lang="en-US" sz="1600" b="0" dirty="0" err="1"/>
              <a:t>gösterdi</a:t>
            </a:r>
            <a:endParaRPr lang="en-US" sz="1600" b="1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dirty="0" err="1"/>
              <a:t>Kadınların</a:t>
            </a:r>
            <a:r>
              <a:rPr lang="en-US" sz="1600" dirty="0"/>
              <a:t> </a:t>
            </a:r>
            <a:r>
              <a:rPr lang="en-US" sz="1600" dirty="0" err="1"/>
              <a:t>faaliyet</a:t>
            </a:r>
            <a:r>
              <a:rPr lang="en-US" sz="1600" dirty="0"/>
              <a:t> </a:t>
            </a:r>
            <a:r>
              <a:rPr lang="en-US" sz="1600" dirty="0" err="1"/>
              <a:t>gösterdikleri</a:t>
            </a:r>
            <a:r>
              <a:rPr lang="en-US" sz="1600" dirty="0"/>
              <a:t> </a:t>
            </a:r>
            <a:r>
              <a:rPr lang="en-US" sz="1600" dirty="0" err="1"/>
              <a:t>sektörlerin</a:t>
            </a:r>
            <a:r>
              <a:rPr lang="en-US" sz="1600" dirty="0"/>
              <a:t> KOSGEB </a:t>
            </a:r>
            <a:r>
              <a:rPr lang="en-US" sz="1600" dirty="0" err="1"/>
              <a:t>tarafından</a:t>
            </a:r>
            <a:r>
              <a:rPr lang="en-US" sz="1600" dirty="0"/>
              <a:t> </a:t>
            </a:r>
            <a:r>
              <a:rPr lang="en-US" sz="1600" dirty="0" err="1"/>
              <a:t>desteklenmemesi</a:t>
            </a:r>
            <a:r>
              <a:rPr lang="en-US" sz="1600" dirty="0"/>
              <a:t> </a:t>
            </a:r>
            <a:r>
              <a:rPr lang="en-US" sz="1600" dirty="0" err="1"/>
              <a:t>bizlere</a:t>
            </a:r>
            <a:r>
              <a:rPr lang="en-US" sz="1600" dirty="0"/>
              <a:t> </a:t>
            </a:r>
            <a:r>
              <a:rPr lang="en-US" sz="1600" b="1" dirty="0" err="1"/>
              <a:t>sektörlerin</a:t>
            </a:r>
            <a:r>
              <a:rPr lang="en-US" sz="1600" b="1" dirty="0"/>
              <a:t> </a:t>
            </a:r>
            <a:r>
              <a:rPr lang="en-US" sz="1600" b="1" dirty="0" err="1"/>
              <a:t>genişletilme</a:t>
            </a:r>
            <a:r>
              <a:rPr lang="en-US" sz="1600" b="1" dirty="0"/>
              <a:t> </a:t>
            </a:r>
            <a:r>
              <a:rPr lang="en-US" sz="1600" b="1" dirty="0" err="1"/>
              <a:t>ihtiyacını</a:t>
            </a:r>
            <a:r>
              <a:rPr lang="en-US" sz="1600" dirty="0"/>
              <a:t> </a:t>
            </a:r>
            <a:r>
              <a:rPr lang="en-US" sz="1600" dirty="0" err="1"/>
              <a:t>farkettirdi</a:t>
            </a:r>
            <a:r>
              <a:rPr lang="en-US" sz="1600" dirty="0"/>
              <a:t>. </a:t>
            </a:r>
            <a:r>
              <a:rPr lang="en-US" sz="1600" dirty="0" err="1"/>
              <a:t>Burada</a:t>
            </a:r>
            <a:r>
              <a:rPr lang="en-US" sz="1600" dirty="0"/>
              <a:t> </a:t>
            </a:r>
            <a:r>
              <a:rPr lang="en-US" sz="1600" dirty="0" err="1"/>
              <a:t>KOSGEB’in</a:t>
            </a:r>
            <a:r>
              <a:rPr lang="en-US" sz="1600" dirty="0"/>
              <a:t> </a:t>
            </a:r>
            <a:r>
              <a:rPr lang="en-US" sz="1600" dirty="0" err="1"/>
              <a:t>tek</a:t>
            </a:r>
            <a:r>
              <a:rPr lang="en-US" sz="1600" dirty="0"/>
              <a:t> </a:t>
            </a:r>
            <a:r>
              <a:rPr lang="en-US" sz="1600" dirty="0" err="1"/>
              <a:t>başına</a:t>
            </a:r>
            <a:r>
              <a:rPr lang="en-US" sz="1600" dirty="0"/>
              <a:t> </a:t>
            </a:r>
            <a:r>
              <a:rPr lang="en-US" sz="1600" dirty="0" err="1"/>
              <a:t>desteklenen</a:t>
            </a:r>
            <a:r>
              <a:rPr lang="en-US" sz="1600" dirty="0"/>
              <a:t> </a:t>
            </a:r>
            <a:r>
              <a:rPr lang="en-US" sz="1600" dirty="0" err="1"/>
              <a:t>sektör</a:t>
            </a:r>
            <a:r>
              <a:rPr lang="en-US" sz="1600" dirty="0"/>
              <a:t> </a:t>
            </a:r>
            <a:r>
              <a:rPr lang="en-US" sz="1600" dirty="0" err="1"/>
              <a:t>çeşitliliğini</a:t>
            </a:r>
            <a:r>
              <a:rPr lang="en-US" sz="1600" dirty="0"/>
              <a:t> </a:t>
            </a:r>
            <a:r>
              <a:rPr lang="en-US" sz="1600" dirty="0" err="1"/>
              <a:t>artıramayacağını</a:t>
            </a:r>
            <a:r>
              <a:rPr lang="en-US" sz="1600" dirty="0"/>
              <a:t> </a:t>
            </a:r>
            <a:r>
              <a:rPr lang="en-US" sz="1600" dirty="0" err="1"/>
              <a:t>bildiğimiz</a:t>
            </a:r>
            <a:r>
              <a:rPr lang="en-US" sz="1600" dirty="0"/>
              <a:t> </a:t>
            </a:r>
            <a:r>
              <a:rPr lang="en-US" sz="1600" dirty="0" err="1"/>
              <a:t>için</a:t>
            </a:r>
            <a:r>
              <a:rPr lang="en-US" sz="1600" dirty="0"/>
              <a:t> </a:t>
            </a:r>
            <a:r>
              <a:rPr lang="en-US" sz="1600" dirty="0" err="1"/>
              <a:t>farklı</a:t>
            </a:r>
            <a:r>
              <a:rPr lang="en-US" sz="1600" dirty="0"/>
              <a:t> </a:t>
            </a:r>
            <a:r>
              <a:rPr lang="en-US" sz="1600" dirty="0" err="1"/>
              <a:t>aktörler</a:t>
            </a:r>
            <a:r>
              <a:rPr lang="en-US" sz="1600" dirty="0"/>
              <a:t> </a:t>
            </a:r>
            <a:r>
              <a:rPr lang="en-US" sz="1600" dirty="0" err="1"/>
              <a:t>ya</a:t>
            </a:r>
            <a:r>
              <a:rPr lang="en-US" sz="1600" dirty="0"/>
              <a:t> da </a:t>
            </a:r>
            <a:r>
              <a:rPr lang="en-US" sz="1600" dirty="0" err="1"/>
              <a:t>politika</a:t>
            </a:r>
            <a:r>
              <a:rPr lang="en-US" sz="1600" dirty="0"/>
              <a:t> </a:t>
            </a:r>
            <a:r>
              <a:rPr lang="en-US" sz="1600" dirty="0" err="1"/>
              <a:t>yapıcılar</a:t>
            </a:r>
            <a:r>
              <a:rPr lang="en-US" sz="1600" dirty="0"/>
              <a:t> </a:t>
            </a:r>
            <a:r>
              <a:rPr lang="en-US" sz="1600" dirty="0" err="1"/>
              <a:t>tarafından</a:t>
            </a:r>
            <a:r>
              <a:rPr lang="en-US" sz="1600" dirty="0"/>
              <a:t> </a:t>
            </a:r>
            <a:r>
              <a:rPr lang="en-US" sz="1600" dirty="0" err="1"/>
              <a:t>çok</a:t>
            </a:r>
            <a:r>
              <a:rPr lang="en-US" sz="1600" dirty="0"/>
              <a:t> </a:t>
            </a:r>
            <a:r>
              <a:rPr lang="en-US" sz="1600" dirty="0" err="1"/>
              <a:t>aktörlü</a:t>
            </a:r>
            <a:r>
              <a:rPr lang="en-US" sz="1600" dirty="0"/>
              <a:t> </a:t>
            </a:r>
            <a:r>
              <a:rPr lang="en-US" sz="1600" dirty="0" err="1"/>
              <a:t>olarak</a:t>
            </a:r>
            <a:r>
              <a:rPr lang="en-US" sz="1600" dirty="0"/>
              <a:t> </a:t>
            </a:r>
            <a:r>
              <a:rPr lang="en-US" sz="1600" dirty="0" err="1"/>
              <a:t>inisiyatif</a:t>
            </a:r>
            <a:r>
              <a:rPr lang="en-US" sz="1600" dirty="0"/>
              <a:t> </a:t>
            </a:r>
            <a:r>
              <a:rPr lang="en-US" sz="1600" dirty="0" err="1"/>
              <a:t>alınması</a:t>
            </a:r>
            <a:r>
              <a:rPr lang="en-US" sz="1600" dirty="0"/>
              <a:t> </a:t>
            </a:r>
            <a:r>
              <a:rPr lang="en-US" sz="1600" dirty="0" err="1"/>
              <a:t>gerektiğini</a:t>
            </a:r>
            <a:r>
              <a:rPr lang="en-US" sz="1600" dirty="0"/>
              <a:t> </a:t>
            </a:r>
            <a:r>
              <a:rPr lang="en-US" sz="1600" dirty="0" err="1"/>
              <a:t>düşünüyoruz</a:t>
            </a:r>
            <a:r>
              <a:rPr lang="en-US" sz="1600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7073-683C-E54B-9BBC-B2887A64CC55}" type="slidenum">
              <a:rPr lang="tr-TR" altLang="tr-TR" smtClean="0"/>
              <a:pPr/>
              <a:t>30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592580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47700" y="720725"/>
            <a:ext cx="6057900" cy="4543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7073-683C-E54B-9BBC-B2887A64CC55}" type="slidenum">
              <a:rPr lang="tr-TR" altLang="tr-TR" smtClean="0"/>
              <a:pPr/>
              <a:t>31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5344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47700" y="720725"/>
            <a:ext cx="6057900" cy="4543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Anketlere</a:t>
            </a:r>
            <a:r>
              <a:rPr lang="en-US" dirty="0"/>
              <a:t> </a:t>
            </a:r>
            <a:r>
              <a:rPr lang="en-US" dirty="0" err="1"/>
              <a:t>katılan</a:t>
            </a:r>
            <a:r>
              <a:rPr lang="en-US" dirty="0"/>
              <a:t> 185 </a:t>
            </a:r>
            <a:r>
              <a:rPr lang="en-US" dirty="0" err="1"/>
              <a:t>kadın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Ağırlıklı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1970-1989 </a:t>
            </a:r>
            <a:r>
              <a:rPr lang="en-US" dirty="0" err="1"/>
              <a:t>yılları</a:t>
            </a:r>
            <a:r>
              <a:rPr lang="en-US" dirty="0"/>
              <a:t> </a:t>
            </a:r>
            <a:r>
              <a:rPr lang="en-US" dirty="0" err="1"/>
              <a:t>doğumluydu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kadınların çoğunluğu (%67) evli iken, dörtte biri (%26) bekardır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Evli olan kadınların önemli bir kısmı aynı zamanda çocuk sahibiydi.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Böylece çocuklu olmanın girişimci olma isteğinde bir engel olmadığını düşünüyoruz.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7073-683C-E54B-9BBC-B2887A64CC55}" type="slidenum">
              <a:rPr lang="tr-TR" altLang="tr-TR" smtClean="0"/>
              <a:pPr/>
              <a:t>4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87386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47700" y="720725"/>
            <a:ext cx="6057900" cy="4543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/>
              <a:t>Eğitim</a:t>
            </a:r>
            <a:r>
              <a:rPr lang="en-US" sz="1800" dirty="0"/>
              <a:t> </a:t>
            </a:r>
            <a:r>
              <a:rPr lang="en-US" sz="1800" dirty="0" err="1"/>
              <a:t>katılımcıları</a:t>
            </a:r>
            <a:r>
              <a:rPr lang="en-US" sz="1800" dirty="0"/>
              <a:t> </a:t>
            </a:r>
            <a:r>
              <a:rPr lang="en-US" sz="1800" dirty="0" err="1"/>
              <a:t>gençleştikçe</a:t>
            </a:r>
            <a:r>
              <a:rPr lang="en-US" sz="1800" dirty="0"/>
              <a:t> </a:t>
            </a:r>
            <a:r>
              <a:rPr lang="en-US" sz="1800" dirty="0" err="1"/>
              <a:t>eğitim</a:t>
            </a:r>
            <a:r>
              <a:rPr lang="en-US" sz="1800" dirty="0"/>
              <a:t> </a:t>
            </a:r>
            <a:r>
              <a:rPr lang="en-US" sz="1800" dirty="0" err="1"/>
              <a:t>düzeylerinin</a:t>
            </a:r>
            <a:r>
              <a:rPr lang="en-US" sz="1800" dirty="0"/>
              <a:t> </a:t>
            </a:r>
            <a:r>
              <a:rPr lang="en-US" sz="1800" dirty="0" err="1"/>
              <a:t>arttığı</a:t>
            </a:r>
            <a:r>
              <a:rPr lang="en-US" sz="1800" dirty="0"/>
              <a:t> </a:t>
            </a:r>
            <a:r>
              <a:rPr lang="en-US" sz="1800" dirty="0" err="1"/>
              <a:t>dikkatimizi</a:t>
            </a:r>
            <a:r>
              <a:rPr lang="en-US" sz="1800" dirty="0"/>
              <a:t> </a:t>
            </a:r>
            <a:r>
              <a:rPr lang="en-US" sz="1800" dirty="0" err="1"/>
              <a:t>çekti</a:t>
            </a:r>
            <a:endParaRPr lang="en-US" sz="1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7073-683C-E54B-9BBC-B2887A64CC55}" type="slidenum">
              <a:rPr lang="tr-TR" altLang="tr-TR" smtClean="0"/>
              <a:pPr/>
              <a:t>5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06429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47700" y="720725"/>
            <a:ext cx="6057900" cy="4543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err="1"/>
              <a:t>Eğitime</a:t>
            </a:r>
            <a:r>
              <a:rPr lang="en-US" sz="1600" dirty="0"/>
              <a:t> </a:t>
            </a:r>
            <a:r>
              <a:rPr lang="en-US" sz="1600" dirty="0" err="1"/>
              <a:t>katılan</a:t>
            </a:r>
            <a:r>
              <a:rPr lang="en-US" sz="1600" dirty="0"/>
              <a:t> </a:t>
            </a:r>
            <a:r>
              <a:rPr lang="en-US" sz="1600" dirty="0" err="1"/>
              <a:t>kadınların</a:t>
            </a:r>
            <a:r>
              <a:rPr lang="en-US" sz="1600" dirty="0"/>
              <a:t> </a:t>
            </a:r>
            <a:r>
              <a:rPr lang="en-US" sz="1600" dirty="0" err="1"/>
              <a:t>yarısının</a:t>
            </a:r>
            <a:r>
              <a:rPr lang="en-US" sz="1600" dirty="0"/>
              <a:t> </a:t>
            </a:r>
            <a:r>
              <a:rPr lang="en-US" sz="1600" dirty="0" err="1"/>
              <a:t>ev</a:t>
            </a:r>
            <a:r>
              <a:rPr lang="en-US" sz="1600" dirty="0"/>
              <a:t> </a:t>
            </a:r>
            <a:r>
              <a:rPr lang="en-US" sz="1600" dirty="0" err="1"/>
              <a:t>kadını</a:t>
            </a:r>
            <a:r>
              <a:rPr lang="en-US" sz="1600" dirty="0"/>
              <a:t> </a:t>
            </a:r>
            <a:r>
              <a:rPr lang="en-US" sz="1600" dirty="0" err="1"/>
              <a:t>olduğu</a:t>
            </a:r>
            <a:r>
              <a:rPr lang="en-US" sz="1600" dirty="0"/>
              <a:t> </a:t>
            </a:r>
            <a:r>
              <a:rPr lang="en-US" sz="1600" dirty="0" err="1"/>
              <a:t>gördük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Yani</a:t>
            </a:r>
            <a:r>
              <a:rPr lang="en-US" sz="1600" dirty="0"/>
              <a:t> </a:t>
            </a:r>
            <a:r>
              <a:rPr lang="en-US" sz="1600" dirty="0" err="1"/>
              <a:t>Türkiye</a:t>
            </a:r>
            <a:r>
              <a:rPr lang="en-US" sz="1600" dirty="0"/>
              <a:t> </a:t>
            </a:r>
            <a:r>
              <a:rPr lang="en-US" sz="1600" dirty="0" err="1"/>
              <a:t>genelinde</a:t>
            </a:r>
            <a:r>
              <a:rPr lang="en-US" sz="1600" dirty="0"/>
              <a:t> </a:t>
            </a:r>
            <a:r>
              <a:rPr lang="en-US" sz="1600" dirty="0" err="1"/>
              <a:t>kadınların</a:t>
            </a:r>
            <a:r>
              <a:rPr lang="en-US" sz="1600" dirty="0"/>
              <a:t> </a:t>
            </a:r>
            <a:r>
              <a:rPr lang="en-US" sz="1600" dirty="0" err="1"/>
              <a:t>işgücüne</a:t>
            </a:r>
            <a:r>
              <a:rPr lang="en-US" sz="1600" dirty="0"/>
              <a:t> </a:t>
            </a:r>
            <a:r>
              <a:rPr lang="en-US" sz="1600" dirty="0" err="1"/>
              <a:t>katılmasında</a:t>
            </a:r>
            <a:r>
              <a:rPr lang="en-US" sz="1600" dirty="0"/>
              <a:t> </a:t>
            </a:r>
            <a:r>
              <a:rPr lang="en-US" sz="1600" dirty="0" err="1"/>
              <a:t>önemli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sorun</a:t>
            </a:r>
            <a:r>
              <a:rPr lang="en-US" sz="1600" dirty="0"/>
              <a:t> </a:t>
            </a:r>
            <a:r>
              <a:rPr lang="en-US" sz="1600" dirty="0" err="1"/>
              <a:t>olan</a:t>
            </a:r>
            <a:r>
              <a:rPr lang="en-US" sz="1600" dirty="0"/>
              <a:t> </a:t>
            </a:r>
            <a:r>
              <a:rPr lang="en-US" sz="1600" dirty="0" err="1"/>
              <a:t>ev</a:t>
            </a:r>
            <a:r>
              <a:rPr lang="en-US" sz="1600" dirty="0"/>
              <a:t> </a:t>
            </a:r>
            <a:r>
              <a:rPr lang="en-US" sz="1600" dirty="0" err="1"/>
              <a:t>işleri</a:t>
            </a:r>
            <a:r>
              <a:rPr lang="en-US" sz="1600" dirty="0"/>
              <a:t> </a:t>
            </a:r>
            <a:r>
              <a:rPr lang="en-US" sz="1600" dirty="0" err="1"/>
              <a:t>ile</a:t>
            </a:r>
            <a:r>
              <a:rPr lang="en-US" sz="1600" dirty="0"/>
              <a:t> </a:t>
            </a:r>
            <a:r>
              <a:rPr lang="en-US" sz="1600" dirty="0" err="1"/>
              <a:t>ilgilenmenin</a:t>
            </a:r>
            <a:r>
              <a:rPr lang="en-US" sz="1600" dirty="0"/>
              <a:t>,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azından</a:t>
            </a:r>
            <a:r>
              <a:rPr lang="en-US" sz="1600" dirty="0"/>
              <a:t> </a:t>
            </a:r>
            <a:r>
              <a:rPr lang="en-US" sz="1600" dirty="0" err="1"/>
              <a:t>bizim</a:t>
            </a:r>
            <a:r>
              <a:rPr lang="en-US" sz="1600" dirty="0"/>
              <a:t> </a:t>
            </a:r>
            <a:r>
              <a:rPr lang="en-US" sz="1600" dirty="0" err="1"/>
              <a:t>örneğimizde</a:t>
            </a:r>
            <a:r>
              <a:rPr lang="en-US" sz="1600" dirty="0"/>
              <a:t> </a:t>
            </a:r>
            <a:r>
              <a:rPr lang="en-US" sz="1600" dirty="0" err="1"/>
              <a:t>girişimcilik</a:t>
            </a:r>
            <a:r>
              <a:rPr lang="en-US" sz="1600" dirty="0"/>
              <a:t> </a:t>
            </a:r>
            <a:r>
              <a:rPr lang="en-US" sz="1600" dirty="0" err="1"/>
              <a:t>önünde</a:t>
            </a:r>
            <a:r>
              <a:rPr lang="en-US" sz="1600" dirty="0"/>
              <a:t> </a:t>
            </a:r>
            <a:r>
              <a:rPr lang="en-US" sz="1600" dirty="0" err="1"/>
              <a:t>engel</a:t>
            </a:r>
            <a:r>
              <a:rPr lang="en-US" sz="1600" dirty="0"/>
              <a:t> </a:t>
            </a:r>
            <a:r>
              <a:rPr lang="en-US" sz="1600" dirty="0" err="1"/>
              <a:t>olmadığını</a:t>
            </a:r>
            <a:r>
              <a:rPr lang="en-US" sz="1600" dirty="0"/>
              <a:t> </a:t>
            </a:r>
            <a:r>
              <a:rPr lang="en-US" sz="1600" dirty="0" err="1"/>
              <a:t>düşünüyoruz</a:t>
            </a:r>
            <a:r>
              <a:rPr lang="en-US" sz="1600" dirty="0"/>
              <a:t>.</a:t>
            </a:r>
          </a:p>
          <a:p>
            <a:endParaRPr lang="en-US" sz="1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7073-683C-E54B-9BBC-B2887A64CC55}" type="slidenum">
              <a:rPr lang="tr-TR" altLang="tr-TR" smtClean="0"/>
              <a:pPr/>
              <a:t>6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17726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47700" y="720725"/>
            <a:ext cx="6057900" cy="4543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err="1"/>
              <a:t>Eğitim</a:t>
            </a:r>
            <a:r>
              <a:rPr lang="en-US" sz="1600" dirty="0"/>
              <a:t> </a:t>
            </a:r>
            <a:r>
              <a:rPr lang="en-US" sz="1600" dirty="0" err="1"/>
              <a:t>öncesi</a:t>
            </a:r>
            <a:r>
              <a:rPr lang="en-US" sz="1600" dirty="0"/>
              <a:t> </a:t>
            </a:r>
            <a:r>
              <a:rPr lang="en-US" sz="1600" dirty="0" err="1"/>
              <a:t>kadınların</a:t>
            </a:r>
            <a:r>
              <a:rPr lang="en-US" sz="1600" dirty="0"/>
              <a:t> </a:t>
            </a:r>
            <a:r>
              <a:rPr lang="en-US" sz="1600" dirty="0" err="1"/>
              <a:t>bu</a:t>
            </a:r>
            <a:r>
              <a:rPr lang="en-US" sz="1600" dirty="0"/>
              <a:t> </a:t>
            </a:r>
            <a:r>
              <a:rPr lang="en-US" sz="1600" dirty="0" err="1"/>
              <a:t>kurstan</a:t>
            </a:r>
            <a:r>
              <a:rPr lang="en-US" sz="1600" dirty="0"/>
              <a:t> </a:t>
            </a:r>
            <a:r>
              <a:rPr lang="en-US" sz="1600" dirty="0" err="1"/>
              <a:t>beklentilerimizi</a:t>
            </a:r>
            <a:r>
              <a:rPr lang="en-US" sz="1600" dirty="0"/>
              <a:t> </a:t>
            </a:r>
            <a:r>
              <a:rPr lang="en-US" sz="1600" dirty="0" err="1"/>
              <a:t>sorduğumuzda</a:t>
            </a:r>
            <a:r>
              <a:rPr lang="en-US" sz="1600" dirty="0"/>
              <a:t> </a:t>
            </a:r>
            <a:r>
              <a:rPr lang="en-US" sz="1600" dirty="0" err="1"/>
              <a:t>ağırlıklı</a:t>
            </a:r>
            <a:r>
              <a:rPr lang="en-US" sz="1600" dirty="0"/>
              <a:t> </a:t>
            </a:r>
            <a:r>
              <a:rPr lang="en-US" sz="1600" dirty="0" err="1"/>
              <a:t>olarak</a:t>
            </a:r>
            <a:r>
              <a:rPr lang="en-US" sz="1600" dirty="0"/>
              <a:t> </a:t>
            </a:r>
            <a:r>
              <a:rPr lang="en-US" sz="1600" dirty="0" err="1"/>
              <a:t>girişimcilik</a:t>
            </a:r>
            <a:r>
              <a:rPr lang="en-US" sz="1600" dirty="0"/>
              <a:t> </a:t>
            </a:r>
            <a:r>
              <a:rPr lang="en-US" sz="1600" dirty="0" err="1"/>
              <a:t>ya</a:t>
            </a:r>
            <a:r>
              <a:rPr lang="en-US" sz="1600" dirty="0"/>
              <a:t> da </a:t>
            </a:r>
            <a:r>
              <a:rPr lang="en-US" sz="1600" dirty="0" err="1"/>
              <a:t>kendi</a:t>
            </a:r>
            <a:r>
              <a:rPr lang="en-US" sz="1600" dirty="0"/>
              <a:t> </a:t>
            </a:r>
            <a:r>
              <a:rPr lang="en-US" sz="1600" dirty="0" err="1"/>
              <a:t>işini</a:t>
            </a:r>
            <a:r>
              <a:rPr lang="en-US" sz="1600" dirty="0"/>
              <a:t> </a:t>
            </a:r>
            <a:r>
              <a:rPr lang="en-US" sz="1600" dirty="0" err="1"/>
              <a:t>kurmak</a:t>
            </a:r>
            <a:r>
              <a:rPr lang="en-US" sz="1600" dirty="0"/>
              <a:t> </a:t>
            </a:r>
            <a:r>
              <a:rPr lang="en-US" sz="1600" dirty="0" err="1"/>
              <a:t>adına</a:t>
            </a:r>
            <a:r>
              <a:rPr lang="en-US" sz="1600" dirty="0"/>
              <a:t> </a:t>
            </a:r>
            <a:r>
              <a:rPr lang="en-US" sz="1600" dirty="0" err="1"/>
              <a:t>bilgi</a:t>
            </a:r>
            <a:r>
              <a:rPr lang="en-US" sz="1600" dirty="0"/>
              <a:t> </a:t>
            </a:r>
            <a:r>
              <a:rPr lang="en-US" sz="1600" dirty="0" err="1"/>
              <a:t>edinmek</a:t>
            </a:r>
            <a:r>
              <a:rPr lang="en-US" sz="1600" dirty="0"/>
              <a:t> </a:t>
            </a:r>
            <a:r>
              <a:rPr lang="en-US" sz="1600" dirty="0" err="1"/>
              <a:t>olduğunu</a:t>
            </a:r>
            <a:r>
              <a:rPr lang="en-US" sz="1600" dirty="0"/>
              <a:t> </a:t>
            </a:r>
            <a:r>
              <a:rPr lang="en-US" sz="1600" dirty="0" err="1"/>
              <a:t>gördük</a:t>
            </a:r>
            <a:r>
              <a:rPr lang="en-US" sz="1600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7073-683C-E54B-9BBC-B2887A64CC55}" type="slidenum">
              <a:rPr lang="tr-TR" altLang="tr-TR" smtClean="0"/>
              <a:pPr/>
              <a:t>7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08198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47700" y="720725"/>
            <a:ext cx="6057900" cy="4543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/>
              <a:t>Kadınların</a:t>
            </a:r>
            <a:r>
              <a:rPr lang="en-US" sz="1800" dirty="0"/>
              <a:t> </a:t>
            </a:r>
            <a:r>
              <a:rPr lang="en-US" sz="1800" dirty="0" err="1"/>
              <a:t>hangi</a:t>
            </a:r>
            <a:r>
              <a:rPr lang="en-US" sz="1800" dirty="0"/>
              <a:t> </a:t>
            </a:r>
            <a:r>
              <a:rPr lang="en-US" sz="1800" dirty="0" err="1"/>
              <a:t>sektörlerde</a:t>
            </a:r>
            <a:r>
              <a:rPr lang="en-US" sz="1800" dirty="0"/>
              <a:t> </a:t>
            </a:r>
            <a:r>
              <a:rPr lang="en-US" sz="1800" dirty="0" err="1"/>
              <a:t>işlerini</a:t>
            </a:r>
            <a:r>
              <a:rPr lang="en-US" sz="1800" dirty="0"/>
              <a:t> </a:t>
            </a:r>
            <a:r>
              <a:rPr lang="en-US" sz="1800" dirty="0" err="1"/>
              <a:t>kurmayı</a:t>
            </a:r>
            <a:r>
              <a:rPr lang="en-US" sz="1800" dirty="0"/>
              <a:t> </a:t>
            </a:r>
            <a:r>
              <a:rPr lang="en-US" sz="1800" dirty="0" err="1"/>
              <a:t>düşündüğünü</a:t>
            </a:r>
            <a:r>
              <a:rPr lang="en-US" sz="1800" dirty="0"/>
              <a:t> </a:t>
            </a:r>
            <a:r>
              <a:rPr lang="en-US" sz="1800" dirty="0" err="1"/>
              <a:t>sorduğumuzda</a:t>
            </a:r>
            <a:r>
              <a:rPr lang="en-US" sz="1800" dirty="0"/>
              <a:t> </a:t>
            </a:r>
            <a:r>
              <a:rPr lang="en-US" sz="1800" dirty="0" err="1"/>
              <a:t>ağırlıklı</a:t>
            </a:r>
            <a:r>
              <a:rPr lang="en-US" sz="1800" dirty="0"/>
              <a:t> </a:t>
            </a:r>
            <a:r>
              <a:rPr lang="en-US" sz="1800" dirty="0" err="1"/>
              <a:t>olarak</a:t>
            </a:r>
            <a:r>
              <a:rPr lang="en-US" sz="1800" dirty="0"/>
              <a:t> </a:t>
            </a:r>
            <a:r>
              <a:rPr lang="en-US" sz="1800" dirty="0" err="1"/>
              <a:t>perakende</a:t>
            </a:r>
            <a:r>
              <a:rPr lang="en-US" sz="1800" dirty="0"/>
              <a:t> </a:t>
            </a:r>
            <a:r>
              <a:rPr lang="en-US" sz="1800" dirty="0" err="1"/>
              <a:t>ticaret</a:t>
            </a:r>
            <a:r>
              <a:rPr lang="en-US" sz="1800" dirty="0"/>
              <a:t> </a:t>
            </a:r>
            <a:r>
              <a:rPr lang="en-US" sz="1800" dirty="0" err="1"/>
              <a:t>ve</a:t>
            </a:r>
            <a:r>
              <a:rPr lang="en-US" sz="1800" dirty="0"/>
              <a:t> </a:t>
            </a:r>
            <a:r>
              <a:rPr lang="en-US" sz="1800" dirty="0" err="1"/>
              <a:t>farklı</a:t>
            </a:r>
            <a:r>
              <a:rPr lang="en-US" sz="1800" dirty="0"/>
              <a:t> </a:t>
            </a:r>
            <a:r>
              <a:rPr lang="en-US" sz="1800" dirty="0" err="1"/>
              <a:t>imalat</a:t>
            </a:r>
            <a:r>
              <a:rPr lang="en-US" sz="1800" dirty="0"/>
              <a:t> </a:t>
            </a:r>
            <a:r>
              <a:rPr lang="en-US" sz="1800" dirty="0" err="1"/>
              <a:t>sektörleri</a:t>
            </a:r>
            <a:r>
              <a:rPr lang="en-US" sz="1800" dirty="0"/>
              <a:t> </a:t>
            </a:r>
            <a:r>
              <a:rPr lang="en-US" sz="1800" dirty="0" err="1"/>
              <a:t>cevaplarını</a:t>
            </a:r>
            <a:r>
              <a:rPr lang="en-US" sz="1800" dirty="0"/>
              <a:t> </a:t>
            </a:r>
            <a:r>
              <a:rPr lang="en-US" sz="1800" dirty="0" err="1"/>
              <a:t>aldık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Bununla</a:t>
            </a:r>
            <a:r>
              <a:rPr lang="en-US" sz="1800" dirty="0"/>
              <a:t> </a:t>
            </a:r>
            <a:r>
              <a:rPr lang="en-US" sz="1800" dirty="0" err="1"/>
              <a:t>birlikte</a:t>
            </a:r>
            <a:r>
              <a:rPr lang="en-US" sz="1800" dirty="0"/>
              <a:t> </a:t>
            </a:r>
            <a:r>
              <a:rPr lang="en-US" sz="1800" dirty="0" err="1"/>
              <a:t>gübre</a:t>
            </a:r>
            <a:r>
              <a:rPr lang="en-US" sz="1800" dirty="0"/>
              <a:t> </a:t>
            </a:r>
            <a:r>
              <a:rPr lang="en-US" sz="1800" dirty="0" err="1"/>
              <a:t>üretimi</a:t>
            </a:r>
            <a:r>
              <a:rPr lang="en-US" sz="1800" dirty="0"/>
              <a:t> </a:t>
            </a:r>
            <a:r>
              <a:rPr lang="en-US" sz="1800" dirty="0" err="1"/>
              <a:t>ya</a:t>
            </a:r>
            <a:r>
              <a:rPr lang="en-US" sz="1800" dirty="0"/>
              <a:t> da </a:t>
            </a:r>
            <a:r>
              <a:rPr lang="en-US" sz="1800" dirty="0" err="1"/>
              <a:t>halı</a:t>
            </a:r>
            <a:r>
              <a:rPr lang="en-US" sz="1800" dirty="0"/>
              <a:t> </a:t>
            </a:r>
            <a:r>
              <a:rPr lang="en-US" sz="1800" dirty="0" err="1"/>
              <a:t>yıkama</a:t>
            </a:r>
            <a:r>
              <a:rPr lang="en-US" sz="1800" dirty="0"/>
              <a:t> </a:t>
            </a:r>
            <a:r>
              <a:rPr lang="en-US" sz="1800" dirty="0" err="1"/>
              <a:t>gibi</a:t>
            </a:r>
            <a:r>
              <a:rPr lang="en-US" sz="1800" dirty="0"/>
              <a:t> </a:t>
            </a:r>
            <a:r>
              <a:rPr lang="en-US" sz="1800" dirty="0" err="1"/>
              <a:t>farklı</a:t>
            </a:r>
            <a:r>
              <a:rPr lang="en-US" sz="1800" dirty="0"/>
              <a:t> </a:t>
            </a:r>
            <a:r>
              <a:rPr lang="en-US" sz="1800" dirty="0" err="1"/>
              <a:t>sektörlere</a:t>
            </a:r>
            <a:r>
              <a:rPr lang="en-US" sz="1800" dirty="0"/>
              <a:t> </a:t>
            </a:r>
            <a:r>
              <a:rPr lang="en-US" sz="1800" dirty="0" err="1"/>
              <a:t>yönelik</a:t>
            </a:r>
            <a:r>
              <a:rPr lang="en-US" sz="1800" dirty="0"/>
              <a:t> </a:t>
            </a:r>
            <a:r>
              <a:rPr lang="en-US" sz="1800" dirty="0" err="1"/>
              <a:t>cevaplar</a:t>
            </a:r>
            <a:r>
              <a:rPr lang="en-US" sz="1800" dirty="0"/>
              <a:t> da </a:t>
            </a:r>
            <a:r>
              <a:rPr lang="en-US" sz="1800" dirty="0" err="1"/>
              <a:t>geldi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Burada</a:t>
            </a:r>
            <a:r>
              <a:rPr lang="en-US" sz="1800" dirty="0"/>
              <a:t> </a:t>
            </a:r>
            <a:r>
              <a:rPr lang="en-US" sz="1800" dirty="0" err="1"/>
              <a:t>toplumsal</a:t>
            </a:r>
            <a:r>
              <a:rPr lang="en-US" sz="1800" dirty="0"/>
              <a:t> </a:t>
            </a:r>
            <a:r>
              <a:rPr lang="en-US" sz="1800" dirty="0" err="1"/>
              <a:t>cinsiyet</a:t>
            </a:r>
            <a:r>
              <a:rPr lang="en-US" sz="1800" dirty="0"/>
              <a:t> </a:t>
            </a:r>
            <a:r>
              <a:rPr lang="en-US" sz="1800" dirty="0" err="1"/>
              <a:t>rollerinin</a:t>
            </a:r>
            <a:r>
              <a:rPr lang="en-US" sz="1800" dirty="0"/>
              <a:t> </a:t>
            </a:r>
            <a:r>
              <a:rPr lang="en-US" sz="1800" dirty="0" err="1"/>
              <a:t>iş</a:t>
            </a:r>
            <a:r>
              <a:rPr lang="en-US" sz="1800" dirty="0"/>
              <a:t> </a:t>
            </a:r>
            <a:r>
              <a:rPr lang="en-US" sz="1800" dirty="0" err="1"/>
              <a:t>fikirlerinde</a:t>
            </a:r>
            <a:r>
              <a:rPr lang="en-US" sz="1800" dirty="0"/>
              <a:t> </a:t>
            </a:r>
            <a:r>
              <a:rPr lang="en-US" sz="1800" dirty="0" err="1"/>
              <a:t>engel</a:t>
            </a:r>
            <a:r>
              <a:rPr lang="en-US" sz="1800" dirty="0"/>
              <a:t> </a:t>
            </a:r>
            <a:r>
              <a:rPr lang="en-US" sz="1800" dirty="0" err="1"/>
              <a:t>olmadığı</a:t>
            </a:r>
            <a:r>
              <a:rPr lang="en-US" sz="1800" dirty="0"/>
              <a:t> </a:t>
            </a:r>
            <a:r>
              <a:rPr lang="en-US" sz="1800" dirty="0" err="1"/>
              <a:t>izlenimini</a:t>
            </a:r>
            <a:r>
              <a:rPr lang="en-US" sz="1800" dirty="0"/>
              <a:t> </a:t>
            </a:r>
            <a:r>
              <a:rPr lang="en-US" sz="1800" dirty="0" err="1"/>
              <a:t>aldık</a:t>
            </a:r>
            <a:r>
              <a:rPr lang="en-US" sz="1800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7073-683C-E54B-9BBC-B2887A64CC55}" type="slidenum">
              <a:rPr lang="tr-TR" altLang="tr-TR" smtClean="0"/>
              <a:pPr/>
              <a:t>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867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47700" y="720725"/>
            <a:ext cx="6057900" cy="4543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7073-683C-E54B-9BBC-B2887A64CC55}" type="slidenum">
              <a:rPr lang="tr-TR" altLang="tr-TR" smtClean="0"/>
              <a:pPr/>
              <a:t>9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6481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4800" b="0" cap="all" baseline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4E30F23-1499-9149-8D3C-ECC1860B35EF}" type="datetime1">
              <a:rPr lang="tr-TR" smtClean="0"/>
              <a:pPr>
                <a:defRPr/>
              </a:pPr>
              <a:t>25.10.2021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0219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1752600"/>
            <a:ext cx="7200900" cy="411480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B45618B-C113-A744-8024-76013A32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tr-TR" dirty="0"/>
              <a:t>26.10.2021</a:t>
            </a:r>
            <a:endParaRPr lang="en-US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1AD3BD6-C00B-0C4C-9565-86CC5F940D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5" b="41755"/>
          <a:stretch/>
        </p:blipFill>
        <p:spPr>
          <a:xfrm>
            <a:off x="4074968" y="6466890"/>
            <a:ext cx="1108363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8810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77EE12E-9C01-4942-B87B-059EA899E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tr-TR" dirty="0"/>
              <a:t>26.10.2021</a:t>
            </a:r>
            <a:endParaRPr lang="en-US" dirty="0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F986E33A-5753-EF4A-A20B-1AE7488BFB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5" b="41755"/>
          <a:stretch/>
        </p:blipFill>
        <p:spPr>
          <a:xfrm>
            <a:off x="4074968" y="6466890"/>
            <a:ext cx="1108363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8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latin typeface="Century Gothic" panose="020B050202020202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4060AB9-C6F0-F549-B9BA-4D6A29E3E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tr-TR" dirty="0"/>
              <a:t>26.10.2021</a:t>
            </a:r>
            <a:endParaRPr lang="en-US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7BCBA54-8B63-DD45-98D0-F90D0C305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5" b="41755"/>
          <a:stretch/>
        </p:blipFill>
        <p:spPr>
          <a:xfrm>
            <a:off x="4074968" y="6466890"/>
            <a:ext cx="1108363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1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BC80268-CFDD-D54C-B10F-BD345360D9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tr-TR" dirty="0"/>
              <a:t>26.10.2021</a:t>
            </a:r>
            <a:endParaRPr lang="en-US" dirty="0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EA6807A3-06AF-144B-940D-F5EB4257D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5" b="41755"/>
          <a:stretch/>
        </p:blipFill>
        <p:spPr>
          <a:xfrm>
            <a:off x="4074968" y="6466890"/>
            <a:ext cx="1108363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52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676400"/>
            <a:ext cx="3335840" cy="41910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baseline="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 baseline="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 baseline="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 baseline="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462" y="1676400"/>
            <a:ext cx="3450430" cy="4191001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0DC705A-26B4-4645-9286-075CB4929F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tr-TR" dirty="0"/>
              <a:t>26.10.2021</a:t>
            </a:r>
            <a:endParaRPr lang="en-US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1EABA43D-24BD-9445-8F26-F57D6168F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5" b="41755"/>
          <a:stretch/>
        </p:blipFill>
        <p:spPr>
          <a:xfrm>
            <a:off x="4074968" y="6466890"/>
            <a:ext cx="1108363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7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6096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459905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000" b="0" baseline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2467370"/>
            <a:ext cx="3335839" cy="340003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baseline="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 baseline="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 baseline="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 baseline="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62" y="1469429"/>
            <a:ext cx="3450138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000" b="0" baseline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62" y="2467370"/>
            <a:ext cx="3450138" cy="340003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baseline="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 baseline="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 baseline="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 baseline="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0B8D119-64FA-454A-A01A-8B621B584D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tr-TR" dirty="0"/>
              <a:t>26.10.2021</a:t>
            </a:r>
            <a:endParaRPr lang="en-US" dirty="0"/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5310FAA2-63DC-9C40-9220-897E66F5AE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5" b="41755"/>
          <a:stretch/>
        </p:blipFill>
        <p:spPr>
          <a:xfrm>
            <a:off x="4074968" y="6466890"/>
            <a:ext cx="1108363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003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latin typeface="Century Gothic" panose="020B050202020202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AF31D3C-5C14-7644-B5F4-2C32776EF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tr-TR" dirty="0"/>
              <a:t>26.10.2021</a:t>
            </a:r>
            <a:endParaRPr lang="en-US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ADF3F30-B908-254F-8BAF-66DB9D6484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5" b="41755"/>
          <a:stretch/>
        </p:blipFill>
        <p:spPr>
          <a:xfrm>
            <a:off x="4074968" y="6466890"/>
            <a:ext cx="1108363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3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3A0004A-6B69-FB4E-A14F-16FB3316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tr-TR" dirty="0"/>
              <a:t>26.10.2021</a:t>
            </a:r>
            <a:endParaRPr lang="en-US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7230A22-1076-B840-BAF5-91E237632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5" b="41755"/>
          <a:stretch/>
        </p:blipFill>
        <p:spPr>
          <a:xfrm>
            <a:off x="4074968" y="6466890"/>
            <a:ext cx="1108363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8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>
                <a:latin typeface="Century Gothic" panose="020B0502020202020204" pitchFamily="34" charset="0"/>
              </a:defRPr>
            </a:lvl1pPr>
            <a:lvl2pPr>
              <a:defRPr sz="1500">
                <a:latin typeface="Century Gothic" panose="020B0502020202020204" pitchFamily="34" charset="0"/>
              </a:defRPr>
            </a:lvl2pPr>
            <a:lvl3pPr>
              <a:defRPr sz="1350">
                <a:latin typeface="Century Gothic" panose="020B0502020202020204" pitchFamily="34" charset="0"/>
              </a:defRPr>
            </a:lvl3pPr>
            <a:lvl4pPr>
              <a:defRPr sz="1350">
                <a:latin typeface="Century Gothic" panose="020B0502020202020204" pitchFamily="34" charset="0"/>
              </a:defRPr>
            </a:lvl4pPr>
            <a:lvl5pPr>
              <a:defRPr sz="1200">
                <a:latin typeface="Century Gothic" panose="020B0502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latin typeface="Century Gothic" panose="020B0502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747821D-CD63-F14E-AF1F-85F49FBB87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tr-TR" dirty="0"/>
              <a:t>26.10.2021</a:t>
            </a:r>
            <a:endParaRPr lang="en-US" dirty="0"/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0520162B-21F5-474C-8B65-D400DF6F1A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5" b="41755"/>
          <a:stretch/>
        </p:blipFill>
        <p:spPr>
          <a:xfrm>
            <a:off x="6324600" y="6453386"/>
            <a:ext cx="1108363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30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5156134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4" y="685800"/>
            <a:ext cx="3876675" cy="2157884"/>
          </a:xfrm>
        </p:spPr>
        <p:txBody>
          <a:bodyPr anchor="ctr">
            <a:normAutofit/>
          </a:bodyPr>
          <a:lstStyle>
            <a:lvl1pPr>
              <a:lnSpc>
                <a:spcPct val="84000"/>
              </a:lnSpc>
              <a:defRPr sz="3600" baseline="0">
                <a:latin typeface="Century Gothic" panose="020B050202020202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3124200"/>
            <a:ext cx="3876674" cy="215788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2000">
                <a:latin typeface="Century Gothic" panose="020B0502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11" name="Rectangle 10" title="Divider Bar"/>
          <p:cNvSpPr/>
          <p:nvPr/>
        </p:nvSpPr>
        <p:spPr>
          <a:xfrm>
            <a:off x="4973165" y="-2450"/>
            <a:ext cx="24223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9E8A075-B596-E04D-BCBB-516CF6C775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tr-TR" dirty="0"/>
              <a:t>26.10.2021</a:t>
            </a:r>
            <a:endParaRPr lang="en-US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6CBF288-5B1D-6E4E-BE29-BC8832E4BF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5" b="41755"/>
          <a:stretch/>
        </p:blipFill>
        <p:spPr>
          <a:xfrm>
            <a:off x="1927079" y="6494397"/>
            <a:ext cx="1108363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9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447800"/>
            <a:ext cx="72009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tr-TR" dirty="0"/>
              <a:t>26.10.2021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E95FEDA8-9CE5-E147-B366-8FFD4F2017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5" b="41755"/>
          <a:stretch/>
        </p:blipFill>
        <p:spPr>
          <a:xfrm>
            <a:off x="4074968" y="6466890"/>
            <a:ext cx="1108363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1" r:id="rId1"/>
    <p:sldLayoutId id="2147485382" r:id="rId2"/>
    <p:sldLayoutId id="2147485383" r:id="rId3"/>
    <p:sldLayoutId id="2147485384" r:id="rId4"/>
    <p:sldLayoutId id="2147485385" r:id="rId5"/>
    <p:sldLayoutId id="2147485386" r:id="rId6"/>
    <p:sldLayoutId id="2147485387" r:id="rId7"/>
    <p:sldLayoutId id="2147485388" r:id="rId8"/>
    <p:sldLayoutId id="2147485389" r:id="rId9"/>
    <p:sldLayoutId id="2147485390" r:id="rId10"/>
    <p:sldLayoutId id="2147485391" r:id="rId11"/>
  </p:sldLayoutIdLst>
  <p:hf hdr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32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aşlık 1">
            <a:extLst>
              <a:ext uri="{FF2B5EF4-FFF2-40B4-BE49-F238E27FC236}">
                <a16:creationId xmlns:a16="http://schemas.microsoft.com/office/drawing/2014/main" id="{82B03F91-616F-604C-936C-A8983A5E1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3124200"/>
            <a:ext cx="6858000" cy="2514600"/>
          </a:xfrm>
        </p:spPr>
        <p:txBody>
          <a:bodyPr anchor="ctr">
            <a:normAutofit/>
          </a:bodyPr>
          <a:lstStyle/>
          <a:p>
            <a:r>
              <a:rPr lang="tr-TR" altLang="tr-TR" sz="3500" dirty="0">
                <a:solidFill>
                  <a:srgbClr val="181B0D"/>
                </a:solidFill>
                <a:latin typeface="Century Gothic" panose="020B0502020202020204" pitchFamily="34" charset="0"/>
              </a:rPr>
              <a:t>KOSGEB UYGULAMALI GİRİŞİMCİLİK KURSU </a:t>
            </a:r>
            <a:br>
              <a:rPr lang="tr-TR" altLang="tr-TR" sz="3500" dirty="0">
                <a:solidFill>
                  <a:srgbClr val="181B0D"/>
                </a:solidFill>
                <a:latin typeface="Century Gothic" panose="020B0502020202020204" pitchFamily="34" charset="0"/>
              </a:rPr>
            </a:br>
            <a:r>
              <a:rPr lang="tr-TR" altLang="tr-TR" sz="3500" dirty="0">
                <a:solidFill>
                  <a:srgbClr val="181B0D"/>
                </a:solidFill>
                <a:latin typeface="Century Gothic" panose="020B0502020202020204" pitchFamily="34" charset="0"/>
              </a:rPr>
              <a:t>ANKET SONUÇLARI   </a:t>
            </a:r>
          </a:p>
          <a:p>
            <a:r>
              <a:rPr lang="tr-TR" altLang="tr-TR" sz="2400" dirty="0">
                <a:solidFill>
                  <a:srgbClr val="181B0D"/>
                </a:solidFill>
                <a:latin typeface="Century Gothic" panose="020B0502020202020204" pitchFamily="34" charset="0"/>
              </a:rPr>
              <a:t>(2016-2021)</a:t>
            </a:r>
            <a:endParaRPr lang="en-US" sz="2400" dirty="0">
              <a:solidFill>
                <a:srgbClr val="181B0D"/>
              </a:solidFill>
              <a:latin typeface="Century Gothic" panose="020B0502020202020204" pitchFamily="34" charset="0"/>
            </a:endParaRP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BBBE4503-B53F-1F40-A75F-CDE1602B6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876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ctr" eaLnBrk="1" hangingPunct="1">
              <a:buFontTx/>
              <a:buNone/>
            </a:pPr>
            <a:r>
              <a:rPr lang="tr-TR" altLang="tr-TR" sz="2000" dirty="0"/>
              <a:t>                       </a:t>
            </a:r>
            <a:endParaRPr lang="tr-TR" altLang="tr-TR" sz="2800" dirty="0"/>
          </a:p>
          <a:p>
            <a:pPr lvl="2" algn="ctr" eaLnBrk="1" hangingPunct="1">
              <a:buFontTx/>
              <a:buNone/>
            </a:pPr>
            <a:endParaRPr lang="en-US" altLang="tr-TR" sz="1600" i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93FDD21-A63B-084F-BB51-071E6B9BBAA3}"/>
              </a:ext>
            </a:extLst>
          </p:cNvPr>
          <p:cNvSpPr txBox="1"/>
          <p:nvPr/>
        </p:nvSpPr>
        <p:spPr>
          <a:xfrm>
            <a:off x="2209800" y="58674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Dr. </a:t>
            </a:r>
            <a:r>
              <a:rPr lang="en-US" b="1" dirty="0" err="1">
                <a:latin typeface="Century Gothic" panose="020B0502020202020204" pitchFamily="34" charset="0"/>
              </a:rPr>
              <a:t>Sema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Karaoğlu</a:t>
            </a:r>
            <a:endParaRPr lang="en-US" b="1" dirty="0">
              <a:latin typeface="Century Gothic" panose="020B0502020202020204" pitchFamily="34" charset="0"/>
            </a:endParaRP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26.10.2021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B375E62-EBD3-9644-B716-983232E804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5" b="41755"/>
          <a:stretch/>
        </p:blipFill>
        <p:spPr>
          <a:xfrm>
            <a:off x="1142999" y="1171575"/>
            <a:ext cx="6858000" cy="18859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014F58E7-6703-7147-8508-D98B8B1D2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325" y="2209800"/>
            <a:ext cx="3876675" cy="2157884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Son Test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</a:rPr>
              <a:t>Sonuçları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59E611-C5D8-7E44-86F2-359CEE40B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26.10.2021</a:t>
            </a:r>
            <a:endParaRPr lang="en-US" dirty="0"/>
          </a:p>
        </p:txBody>
      </p:sp>
      <p:graphicFrame>
        <p:nvGraphicFramePr>
          <p:cNvPr id="8" name="Diyagram 7">
            <a:extLst>
              <a:ext uri="{FF2B5EF4-FFF2-40B4-BE49-F238E27FC236}">
                <a16:creationId xmlns:a16="http://schemas.microsoft.com/office/drawing/2014/main" id="{8BAB4E74-A1E3-8046-BBC0-6E902F22DB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146629"/>
              </p:ext>
            </p:extLst>
          </p:nvPr>
        </p:nvGraphicFramePr>
        <p:xfrm>
          <a:off x="457200" y="609600"/>
          <a:ext cx="4114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Şekil 8">
            <a:extLst>
              <a:ext uri="{FF2B5EF4-FFF2-40B4-BE49-F238E27FC236}">
                <a16:creationId xmlns:a16="http://schemas.microsoft.com/office/drawing/2014/main" id="{80D20752-DE15-0243-99E3-B792BD0C9499}"/>
              </a:ext>
            </a:extLst>
          </p:cNvPr>
          <p:cNvSpPr/>
          <p:nvPr/>
        </p:nvSpPr>
        <p:spPr>
          <a:xfrm>
            <a:off x="1219200" y="1769814"/>
            <a:ext cx="2039978" cy="2040186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up 9">
            <a:extLst>
              <a:ext uri="{FF2B5EF4-FFF2-40B4-BE49-F238E27FC236}">
                <a16:creationId xmlns:a16="http://schemas.microsoft.com/office/drawing/2014/main" id="{9B9FA22E-4353-9145-A42B-F71330A28EC8}"/>
              </a:ext>
            </a:extLst>
          </p:cNvPr>
          <p:cNvGrpSpPr/>
          <p:nvPr/>
        </p:nvGrpSpPr>
        <p:grpSpPr>
          <a:xfrm>
            <a:off x="1669977" y="2505330"/>
            <a:ext cx="1138423" cy="569153"/>
            <a:chOff x="1202147" y="1913046"/>
            <a:chExt cx="1138423" cy="569153"/>
          </a:xfrm>
        </p:grpSpPr>
        <p:sp>
          <p:nvSpPr>
            <p:cNvPr id="11" name="Dikdörtgen 10">
              <a:extLst>
                <a:ext uri="{FF2B5EF4-FFF2-40B4-BE49-F238E27FC236}">
                  <a16:creationId xmlns:a16="http://schemas.microsoft.com/office/drawing/2014/main" id="{A130D01B-6E8F-A745-85C5-4ADA029DF5F8}"/>
                </a:ext>
              </a:extLst>
            </p:cNvPr>
            <p:cNvSpPr/>
            <p:nvPr/>
          </p:nvSpPr>
          <p:spPr>
            <a:xfrm>
              <a:off x="1202147" y="1913046"/>
              <a:ext cx="1138423" cy="5691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5B21361C-0B71-F246-B568-77288870CA4A}"/>
                </a:ext>
              </a:extLst>
            </p:cNvPr>
            <p:cNvSpPr txBox="1"/>
            <p:nvPr/>
          </p:nvSpPr>
          <p:spPr>
            <a:xfrm>
              <a:off x="1202147" y="1913046"/>
              <a:ext cx="1138423" cy="5691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2000" kern="1200" dirty="0"/>
                <a:t>Son Test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310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F7EC0800-FB39-354A-A3C4-C117ECE3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Beklentilerinin Karşılanma Durumu</a:t>
            </a:r>
            <a:endParaRPr lang="en-US" dirty="0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AE59F7D-F65C-1643-BD97-75E4D1F309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26.10.2021</a:t>
            </a:r>
            <a:endParaRPr lang="en-US" dirty="0"/>
          </a:p>
        </p:txBody>
      </p:sp>
      <p:graphicFrame>
        <p:nvGraphicFramePr>
          <p:cNvPr id="9" name="İçerik Yer Tutucusu 8">
            <a:extLst>
              <a:ext uri="{FF2B5EF4-FFF2-40B4-BE49-F238E27FC236}">
                <a16:creationId xmlns:a16="http://schemas.microsoft.com/office/drawing/2014/main" id="{E9A65183-17C2-784B-9840-5AF7FBBB39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240233"/>
              </p:ext>
            </p:extLst>
          </p:nvPr>
        </p:nvGraphicFramePr>
        <p:xfrm>
          <a:off x="1028700" y="1600200"/>
          <a:ext cx="72009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777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B71862-A70A-0242-8785-BC2A77C0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Kursta Edinilen Bilgilerin Yeterliliğine İlişkin Değerlendirmeleri</a:t>
            </a:r>
            <a:endParaRPr lang="en-US" dirty="0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135E960-1907-064C-88E1-10ACCF8864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26.10.2021</a:t>
            </a:r>
            <a:endParaRPr lang="en-US" dirty="0"/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76B6E45B-37FB-D344-A065-F98EFC6745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541070"/>
              </p:ext>
            </p:extLst>
          </p:nvPr>
        </p:nvGraphicFramePr>
        <p:xfrm>
          <a:off x="1028700" y="1676400"/>
          <a:ext cx="72009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300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033FBD-959E-D640-B358-341043532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İş</a:t>
            </a:r>
            <a:r>
              <a:rPr lang="en-US" dirty="0"/>
              <a:t> </a:t>
            </a:r>
            <a:r>
              <a:rPr lang="en-US" dirty="0" err="1"/>
              <a:t>Kurma</a:t>
            </a:r>
            <a:r>
              <a:rPr lang="en-US" dirty="0"/>
              <a:t> </a:t>
            </a:r>
            <a:r>
              <a:rPr lang="en-US" dirty="0" err="1"/>
              <a:t>Eğilimleri</a:t>
            </a:r>
            <a:endParaRPr lang="en-US" dirty="0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E6F0ABF-9EAF-0747-A0E0-B1FB58F4B7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26.10.2021</a:t>
            </a:r>
            <a:endParaRPr lang="en-US" dirty="0"/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E31267CB-5B5C-DC4F-B062-32E8873F05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793974"/>
              </p:ext>
            </p:extLst>
          </p:nvPr>
        </p:nvGraphicFramePr>
        <p:xfrm>
          <a:off x="1028700" y="1676400"/>
          <a:ext cx="72009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417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12FD65-1020-A444-BD53-EF7C1B68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Kurs Sonrası Girişimcilik Eğilimleri </a:t>
            </a:r>
            <a:endParaRPr lang="en-US" dirty="0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734D9FC-F478-9C44-B124-09F98B73A1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26.10.2021</a:t>
            </a:r>
            <a:endParaRPr lang="en-US" dirty="0"/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E91F57AA-DEA4-BB40-82BE-B66F3354D1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456060"/>
              </p:ext>
            </p:extLst>
          </p:nvPr>
        </p:nvGraphicFramePr>
        <p:xfrm>
          <a:off x="1028700" y="1447800"/>
          <a:ext cx="72009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775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15CA64-D083-1143-BAA0-EE97EFD11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Kendi İşini Kurmayı Düşünen Kadınların Faaliyet Göstermek İstedikleri Sektörler</a:t>
            </a:r>
            <a:endParaRPr lang="en-US" dirty="0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7C8A246-6378-6640-84F6-F1067E88FE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26.10.2021</a:t>
            </a:r>
            <a:endParaRPr lang="en-US" dirty="0"/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015D7B6A-E390-8E48-88B3-064A068EFD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828075"/>
              </p:ext>
            </p:extLst>
          </p:nvPr>
        </p:nvGraphicFramePr>
        <p:xfrm>
          <a:off x="1028700" y="1676400"/>
          <a:ext cx="72009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617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014F58E7-6703-7147-8508-D98B8B1D2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325" y="2209800"/>
            <a:ext cx="3876675" cy="2157884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 err="1">
                <a:solidFill>
                  <a:schemeClr val="bg1">
                    <a:lumMod val="95000"/>
                  </a:schemeClr>
                </a:solidFill>
              </a:rPr>
              <a:t>Ön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 Test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</a:rPr>
              <a:t>ve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 Son Test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</a:rPr>
              <a:t>Sonuçları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</a:rPr>
              <a:t>Karşılaştırması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59E611-C5D8-7E44-86F2-359CEE40B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26.10.2021</a:t>
            </a:r>
            <a:endParaRPr lang="en-US" dirty="0"/>
          </a:p>
        </p:txBody>
      </p:sp>
      <p:graphicFrame>
        <p:nvGraphicFramePr>
          <p:cNvPr id="12" name="Diyagram 11">
            <a:extLst>
              <a:ext uri="{FF2B5EF4-FFF2-40B4-BE49-F238E27FC236}">
                <a16:creationId xmlns:a16="http://schemas.microsoft.com/office/drawing/2014/main" id="{10200CB9-C4D9-934A-8E54-20AA8A5C02E2}"/>
              </a:ext>
            </a:extLst>
          </p:cNvPr>
          <p:cNvGraphicFramePr/>
          <p:nvPr/>
        </p:nvGraphicFramePr>
        <p:xfrm>
          <a:off x="457200" y="609600"/>
          <a:ext cx="4114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up 9">
            <a:extLst>
              <a:ext uri="{FF2B5EF4-FFF2-40B4-BE49-F238E27FC236}">
                <a16:creationId xmlns:a16="http://schemas.microsoft.com/office/drawing/2014/main" id="{CA719F2E-272E-C544-8836-85BA6B7AAA73}"/>
              </a:ext>
            </a:extLst>
          </p:cNvPr>
          <p:cNvGrpSpPr/>
          <p:nvPr/>
        </p:nvGrpSpPr>
        <p:grpSpPr>
          <a:xfrm>
            <a:off x="2209800" y="1335847"/>
            <a:ext cx="1138423" cy="569153"/>
            <a:chOff x="1771167" y="738492"/>
            <a:chExt cx="1138423" cy="569153"/>
          </a:xfrm>
        </p:grpSpPr>
        <p:sp>
          <p:nvSpPr>
            <p:cNvPr id="11" name="Dikdörtgen 10">
              <a:extLst>
                <a:ext uri="{FF2B5EF4-FFF2-40B4-BE49-F238E27FC236}">
                  <a16:creationId xmlns:a16="http://schemas.microsoft.com/office/drawing/2014/main" id="{B611DDA2-ACC5-D846-A380-8C111F123CA7}"/>
                </a:ext>
              </a:extLst>
            </p:cNvPr>
            <p:cNvSpPr/>
            <p:nvPr/>
          </p:nvSpPr>
          <p:spPr>
            <a:xfrm>
              <a:off x="1771167" y="738492"/>
              <a:ext cx="1138423" cy="5691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Metin kutusu 12">
              <a:extLst>
                <a:ext uri="{FF2B5EF4-FFF2-40B4-BE49-F238E27FC236}">
                  <a16:creationId xmlns:a16="http://schemas.microsoft.com/office/drawing/2014/main" id="{5EF1861B-D79E-C244-AE78-A14A95612BC7}"/>
                </a:ext>
              </a:extLst>
            </p:cNvPr>
            <p:cNvSpPr txBox="1"/>
            <p:nvPr/>
          </p:nvSpPr>
          <p:spPr>
            <a:xfrm>
              <a:off x="1771167" y="738492"/>
              <a:ext cx="1138423" cy="5691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2000" kern="1200" dirty="0"/>
                <a:t>Ön Test</a:t>
              </a:r>
            </a:p>
          </p:txBody>
        </p:sp>
      </p:grpSp>
      <p:grpSp>
        <p:nvGrpSpPr>
          <p:cNvPr id="14" name="Grup 13">
            <a:extLst>
              <a:ext uri="{FF2B5EF4-FFF2-40B4-BE49-F238E27FC236}">
                <a16:creationId xmlns:a16="http://schemas.microsoft.com/office/drawing/2014/main" id="{E0BCDE64-83B3-BD4C-864B-0F4B89E5B2A1}"/>
              </a:ext>
            </a:extLst>
          </p:cNvPr>
          <p:cNvGrpSpPr/>
          <p:nvPr/>
        </p:nvGrpSpPr>
        <p:grpSpPr>
          <a:xfrm>
            <a:off x="1640588" y="2514600"/>
            <a:ext cx="1138423" cy="569153"/>
            <a:chOff x="1202147" y="1913046"/>
            <a:chExt cx="1138423" cy="569153"/>
          </a:xfrm>
        </p:grpSpPr>
        <p:sp>
          <p:nvSpPr>
            <p:cNvPr id="15" name="Dikdörtgen 14">
              <a:extLst>
                <a:ext uri="{FF2B5EF4-FFF2-40B4-BE49-F238E27FC236}">
                  <a16:creationId xmlns:a16="http://schemas.microsoft.com/office/drawing/2014/main" id="{844BBFE6-A795-F846-9BDE-20D37C9745EA}"/>
                </a:ext>
              </a:extLst>
            </p:cNvPr>
            <p:cNvSpPr/>
            <p:nvPr/>
          </p:nvSpPr>
          <p:spPr>
            <a:xfrm>
              <a:off x="1202147" y="1913046"/>
              <a:ext cx="1138423" cy="5691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706EC61E-C586-954A-8A4B-A634DFCF1FB3}"/>
                </a:ext>
              </a:extLst>
            </p:cNvPr>
            <p:cNvSpPr txBox="1"/>
            <p:nvPr/>
          </p:nvSpPr>
          <p:spPr>
            <a:xfrm>
              <a:off x="1202147" y="1913046"/>
              <a:ext cx="1138423" cy="5691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2000" kern="1200" dirty="0"/>
                <a:t>Son Test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87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86BAAC-5E52-824D-A0A3-D50905368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Kadınların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Öncesi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Sonrası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İşlerini</a:t>
            </a:r>
            <a:r>
              <a:rPr lang="en-US" dirty="0"/>
              <a:t> </a:t>
            </a:r>
            <a:r>
              <a:rPr lang="en-US" dirty="0" err="1"/>
              <a:t>Kurma</a:t>
            </a:r>
            <a:r>
              <a:rPr lang="en-US" dirty="0"/>
              <a:t> </a:t>
            </a:r>
            <a:r>
              <a:rPr lang="en-US" dirty="0" err="1"/>
              <a:t>Eğilimleri</a:t>
            </a:r>
            <a:endParaRPr lang="en-US" dirty="0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12AAECF-5368-8142-96F3-B6D5EA8B40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26.10.2021</a:t>
            </a:r>
            <a:endParaRPr lang="en-US" dirty="0"/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85158139-E425-0D40-AAA4-D7AB75EDE7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781337"/>
              </p:ext>
            </p:extLst>
          </p:nvPr>
        </p:nvGraphicFramePr>
        <p:xfrm>
          <a:off x="1028700" y="1752600"/>
          <a:ext cx="72009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436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DDFD94-3D86-9242-A170-597D41937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İşlerini</a:t>
            </a:r>
            <a:r>
              <a:rPr lang="en-US" dirty="0"/>
              <a:t> </a:t>
            </a:r>
            <a:r>
              <a:rPr lang="en-US" dirty="0" err="1"/>
              <a:t>Kurmayı</a:t>
            </a:r>
            <a:r>
              <a:rPr lang="en-US" dirty="0"/>
              <a:t> </a:t>
            </a:r>
            <a:r>
              <a:rPr lang="en-US" dirty="0" err="1"/>
              <a:t>Planladıkları</a:t>
            </a:r>
            <a:r>
              <a:rPr lang="en-US" dirty="0"/>
              <a:t> </a:t>
            </a:r>
            <a:r>
              <a:rPr lang="en-US" dirty="0" err="1"/>
              <a:t>Süre</a:t>
            </a:r>
            <a:endParaRPr lang="en-US" dirty="0"/>
          </a:p>
        </p:txBody>
      </p:sp>
      <p:sp>
        <p:nvSpPr>
          <p:cNvPr id="7" name="Metin Yer Tutucusu 6">
            <a:extLst>
              <a:ext uri="{FF2B5EF4-FFF2-40B4-BE49-F238E27FC236}">
                <a16:creationId xmlns:a16="http://schemas.microsoft.com/office/drawing/2014/main" id="{D905327C-ADDB-A441-AE34-9BB8C5B43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459905"/>
            <a:ext cx="3335840" cy="411758"/>
          </a:xfrm>
        </p:spPr>
        <p:txBody>
          <a:bodyPr/>
          <a:lstStyle/>
          <a:p>
            <a:r>
              <a:rPr lang="en-US" dirty="0" err="1"/>
              <a:t>Ön</a:t>
            </a:r>
            <a:r>
              <a:rPr lang="en-US" dirty="0"/>
              <a:t> Test</a:t>
            </a:r>
          </a:p>
        </p:txBody>
      </p:sp>
      <p:sp>
        <p:nvSpPr>
          <p:cNvPr id="9" name="Metin Yer Tutucusu 8">
            <a:extLst>
              <a:ext uri="{FF2B5EF4-FFF2-40B4-BE49-F238E27FC236}">
                <a16:creationId xmlns:a16="http://schemas.microsoft.com/office/drawing/2014/main" id="{0AB63554-1131-0142-8ED0-2C02D373E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79462" y="1469429"/>
            <a:ext cx="3450138" cy="411758"/>
          </a:xfrm>
        </p:spPr>
        <p:txBody>
          <a:bodyPr/>
          <a:lstStyle/>
          <a:p>
            <a:r>
              <a:rPr lang="en-US" dirty="0"/>
              <a:t>Son Test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D68EEA4-E4D0-CA4A-899D-514153499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26.10.2021</a:t>
            </a:r>
            <a:endParaRPr lang="en-US" dirty="0"/>
          </a:p>
        </p:txBody>
      </p:sp>
      <p:graphicFrame>
        <p:nvGraphicFramePr>
          <p:cNvPr id="13" name="İçerik Yer Tutucusu 8">
            <a:extLst>
              <a:ext uri="{FF2B5EF4-FFF2-40B4-BE49-F238E27FC236}">
                <a16:creationId xmlns:a16="http://schemas.microsoft.com/office/drawing/2014/main" id="{5758E2F0-9A70-9548-B40E-CAB447E3304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2827583"/>
              </p:ext>
            </p:extLst>
          </p:nvPr>
        </p:nvGraphicFramePr>
        <p:xfrm>
          <a:off x="1028700" y="2036763"/>
          <a:ext cx="3335338" cy="3830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İçerik Yer Tutucusu 13">
            <a:extLst>
              <a:ext uri="{FF2B5EF4-FFF2-40B4-BE49-F238E27FC236}">
                <a16:creationId xmlns:a16="http://schemas.microsoft.com/office/drawing/2014/main" id="{0EB957FE-981E-914D-800F-C948C0AB21A5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9395050"/>
              </p:ext>
            </p:extLst>
          </p:nvPr>
        </p:nvGraphicFramePr>
        <p:xfrm>
          <a:off x="4779712" y="1871663"/>
          <a:ext cx="3449637" cy="3830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476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DDFD94-3D86-9242-A170-597D41937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Sermaye</a:t>
            </a:r>
            <a:r>
              <a:rPr lang="en-US" dirty="0"/>
              <a:t> </a:t>
            </a:r>
            <a:r>
              <a:rPr lang="en-US" dirty="0" err="1"/>
              <a:t>Kaynakları</a:t>
            </a:r>
            <a:endParaRPr lang="en-US" dirty="0"/>
          </a:p>
        </p:txBody>
      </p:sp>
      <p:sp>
        <p:nvSpPr>
          <p:cNvPr id="7" name="Metin Yer Tutucusu 6">
            <a:extLst>
              <a:ext uri="{FF2B5EF4-FFF2-40B4-BE49-F238E27FC236}">
                <a16:creationId xmlns:a16="http://schemas.microsoft.com/office/drawing/2014/main" id="{D905327C-ADDB-A441-AE34-9BB8C5B43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459905"/>
            <a:ext cx="3335840" cy="411758"/>
          </a:xfrm>
        </p:spPr>
        <p:txBody>
          <a:bodyPr/>
          <a:lstStyle/>
          <a:p>
            <a:r>
              <a:rPr lang="en-US" dirty="0" err="1"/>
              <a:t>Ön</a:t>
            </a:r>
            <a:r>
              <a:rPr lang="en-US" dirty="0"/>
              <a:t> Test</a:t>
            </a:r>
          </a:p>
        </p:txBody>
      </p:sp>
      <p:sp>
        <p:nvSpPr>
          <p:cNvPr id="9" name="Metin Yer Tutucusu 8">
            <a:extLst>
              <a:ext uri="{FF2B5EF4-FFF2-40B4-BE49-F238E27FC236}">
                <a16:creationId xmlns:a16="http://schemas.microsoft.com/office/drawing/2014/main" id="{0AB63554-1131-0142-8ED0-2C02D373E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79462" y="1469429"/>
            <a:ext cx="3450138" cy="411758"/>
          </a:xfrm>
        </p:spPr>
        <p:txBody>
          <a:bodyPr/>
          <a:lstStyle/>
          <a:p>
            <a:r>
              <a:rPr lang="en-US" dirty="0"/>
              <a:t>Son Test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D68EEA4-E4D0-CA4A-899D-514153499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26.10.2021</a:t>
            </a:r>
            <a:endParaRPr lang="en-US" dirty="0"/>
          </a:p>
        </p:txBody>
      </p:sp>
      <p:graphicFrame>
        <p:nvGraphicFramePr>
          <p:cNvPr id="12" name="İçerik Yer Tutucusu 9">
            <a:extLst>
              <a:ext uri="{FF2B5EF4-FFF2-40B4-BE49-F238E27FC236}">
                <a16:creationId xmlns:a16="http://schemas.microsoft.com/office/drawing/2014/main" id="{60B77E62-6F4D-A94D-A449-D24EFE8D608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91145168"/>
              </p:ext>
            </p:extLst>
          </p:nvPr>
        </p:nvGraphicFramePr>
        <p:xfrm>
          <a:off x="1028700" y="2036763"/>
          <a:ext cx="3335338" cy="3830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İçerik Yer Tutucusu 12">
            <a:extLst>
              <a:ext uri="{FF2B5EF4-FFF2-40B4-BE49-F238E27FC236}">
                <a16:creationId xmlns:a16="http://schemas.microsoft.com/office/drawing/2014/main" id="{7AB1926A-5FD0-F245-81DB-8F77F456179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39416558"/>
              </p:ext>
            </p:extLst>
          </p:nvPr>
        </p:nvGraphicFramePr>
        <p:xfrm>
          <a:off x="4779963" y="2036763"/>
          <a:ext cx="3449637" cy="3830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4218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ECB14A-21C4-EE47-8ADE-FF871EA05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Anket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Takip</a:t>
            </a:r>
            <a:r>
              <a:rPr lang="en-US" dirty="0"/>
              <a:t> </a:t>
            </a:r>
            <a:r>
              <a:rPr lang="en-US" dirty="0" err="1"/>
              <a:t>Süreci</a:t>
            </a:r>
            <a:endParaRPr lang="en-US" dirty="0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464F132-B6AD-204C-B04C-5F8F2EE9A8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26.10.2021</a:t>
            </a:r>
            <a:endParaRPr lang="en-US" dirty="0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2F6499D5-2E01-9846-99DC-8C23B9F2FF02}"/>
              </a:ext>
            </a:extLst>
          </p:cNvPr>
          <p:cNvCxnSpPr>
            <a:cxnSpLocks/>
          </p:cNvCxnSpPr>
          <p:nvPr/>
        </p:nvCxnSpPr>
        <p:spPr>
          <a:xfrm>
            <a:off x="1447604" y="3417487"/>
            <a:ext cx="7273071" cy="0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>
            <a:extLst>
              <a:ext uri="{FF2B5EF4-FFF2-40B4-BE49-F238E27FC236}">
                <a16:creationId xmlns:a16="http://schemas.microsoft.com/office/drawing/2014/main" id="{20559EFD-9B22-E549-9E1B-9B0BEEE33406}"/>
              </a:ext>
            </a:extLst>
          </p:cNvPr>
          <p:cNvSpPr txBox="1"/>
          <p:nvPr/>
        </p:nvSpPr>
        <p:spPr>
          <a:xfrm>
            <a:off x="462021" y="2045887"/>
            <a:ext cx="3581430" cy="92333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latin typeface="Century Gothic" panose="020B0502020202020204" pitchFamily="34" charset="0"/>
              </a:rPr>
              <a:t>Orta Anadolu Kalkınma Ajansı </a:t>
            </a:r>
          </a:p>
          <a:p>
            <a:pPr algn="ctr"/>
            <a:r>
              <a:rPr lang="tr-TR" dirty="0">
                <a:latin typeface="Century Gothic" panose="020B0502020202020204" pitchFamily="34" charset="0"/>
              </a:rPr>
              <a:t>(ORAN)</a:t>
            </a:r>
          </a:p>
          <a:p>
            <a:pPr algn="ctr"/>
            <a:r>
              <a:rPr lang="tr-TR" dirty="0">
                <a:latin typeface="Century Gothic" panose="020B0502020202020204" pitchFamily="34" charset="0"/>
              </a:rPr>
              <a:t>Ağustos 2016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8AE9E5A1-B9EE-1944-B074-9D485E1EAFBB}"/>
              </a:ext>
            </a:extLst>
          </p:cNvPr>
          <p:cNvSpPr/>
          <p:nvPr/>
        </p:nvSpPr>
        <p:spPr>
          <a:xfrm>
            <a:off x="2336623" y="3941989"/>
            <a:ext cx="2794355" cy="646331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latin typeface="Century Gothic" panose="020B0502020202020204" pitchFamily="34" charset="0"/>
              </a:rPr>
              <a:t>Nisan &amp; Mayıs 2017</a:t>
            </a:r>
          </a:p>
          <a:p>
            <a:pPr algn="ctr"/>
            <a:r>
              <a:rPr lang="tr-TR" dirty="0">
                <a:latin typeface="Century Gothic" panose="020B0502020202020204" pitchFamily="34" charset="0"/>
              </a:rPr>
              <a:t>Kayseri Talas Belediyesi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B39A3AD5-132B-474E-9D69-3B4673668CD3}"/>
              </a:ext>
            </a:extLst>
          </p:cNvPr>
          <p:cNvSpPr/>
          <p:nvPr/>
        </p:nvSpPr>
        <p:spPr>
          <a:xfrm>
            <a:off x="4048949" y="2091851"/>
            <a:ext cx="1455848" cy="92333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latin typeface="Century Gothic" panose="020B0502020202020204" pitchFamily="34" charset="0"/>
              </a:rPr>
              <a:t>KOSGEB </a:t>
            </a:r>
          </a:p>
          <a:p>
            <a:pPr algn="ctr"/>
            <a:r>
              <a:rPr lang="tr-TR" dirty="0">
                <a:latin typeface="Century Gothic" panose="020B0502020202020204" pitchFamily="34" charset="0"/>
              </a:rPr>
              <a:t>Kayseri Md.</a:t>
            </a:r>
          </a:p>
          <a:p>
            <a:pPr algn="ctr"/>
            <a:r>
              <a:rPr lang="tr-TR" dirty="0">
                <a:latin typeface="Century Gothic" panose="020B0502020202020204" pitchFamily="34" charset="0"/>
              </a:rPr>
              <a:t>Mayıs 2017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3DEFA93C-F0EA-204E-93EA-FEEE2F56963C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252736" y="2969217"/>
            <a:ext cx="4277" cy="4716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85D54F04-E6C1-DB42-9743-76C21FCE0FEC}"/>
              </a:ext>
            </a:extLst>
          </p:cNvPr>
          <p:cNvCxnSpPr>
            <a:cxnSpLocks/>
          </p:cNvCxnSpPr>
          <p:nvPr/>
        </p:nvCxnSpPr>
        <p:spPr>
          <a:xfrm>
            <a:off x="3733800" y="3440880"/>
            <a:ext cx="1" cy="5012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1E991D7C-4A86-DD4F-A8E3-3C90F459ECAF}"/>
              </a:ext>
            </a:extLst>
          </p:cNvPr>
          <p:cNvSpPr txBox="1"/>
          <p:nvPr/>
        </p:nvSpPr>
        <p:spPr>
          <a:xfrm>
            <a:off x="5852022" y="3942095"/>
            <a:ext cx="1792478" cy="646331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>
                <a:latin typeface="Century Gothic" panose="020B0502020202020204" pitchFamily="34" charset="0"/>
              </a:rPr>
              <a:t>2018 &amp; 2019</a:t>
            </a:r>
          </a:p>
          <a:p>
            <a:r>
              <a:rPr lang="en-US" dirty="0" err="1">
                <a:latin typeface="Century Gothic" panose="020B0502020202020204" pitchFamily="34" charset="0"/>
              </a:rPr>
              <a:t>Takip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Anketleri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66C42C33-2A72-3641-8410-D41E43C4F5E8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4776873" y="3015181"/>
            <a:ext cx="13142" cy="4382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FF3FDBE3-6225-DA40-A994-B14F7915735F}"/>
              </a:ext>
            </a:extLst>
          </p:cNvPr>
          <p:cNvCxnSpPr>
            <a:cxnSpLocks/>
          </p:cNvCxnSpPr>
          <p:nvPr/>
        </p:nvCxnSpPr>
        <p:spPr>
          <a:xfrm>
            <a:off x="6748260" y="3440880"/>
            <a:ext cx="1" cy="5012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CF6D9366-933C-B247-87F8-DA8C81CED514}"/>
              </a:ext>
            </a:extLst>
          </p:cNvPr>
          <p:cNvSpPr txBox="1"/>
          <p:nvPr/>
        </p:nvSpPr>
        <p:spPr>
          <a:xfrm>
            <a:off x="6814144" y="2197383"/>
            <a:ext cx="1579279" cy="646331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>
                <a:latin typeface="Century Gothic" panose="020B0502020202020204" pitchFamily="34" charset="0"/>
              </a:rPr>
              <a:t>Son </a:t>
            </a:r>
            <a:r>
              <a:rPr lang="en-US" dirty="0" err="1">
                <a:latin typeface="Century Gothic" panose="020B0502020202020204" pitchFamily="34" charset="0"/>
              </a:rPr>
              <a:t>Anketler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err="1">
                <a:latin typeface="Century Gothic" panose="020B0502020202020204" pitchFamily="34" charset="0"/>
              </a:rPr>
              <a:t>Ocak</a:t>
            </a:r>
            <a:r>
              <a:rPr lang="en-US" dirty="0">
                <a:latin typeface="Century Gothic" panose="020B0502020202020204" pitchFamily="34" charset="0"/>
              </a:rPr>
              <a:t> 2021</a:t>
            </a:r>
          </a:p>
        </p:txBody>
      </p: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94BA9A79-ED2D-1541-AD11-A51607BF17A6}"/>
              </a:ext>
            </a:extLst>
          </p:cNvPr>
          <p:cNvCxnSpPr>
            <a:cxnSpLocks/>
          </p:cNvCxnSpPr>
          <p:nvPr/>
        </p:nvCxnSpPr>
        <p:spPr>
          <a:xfrm>
            <a:off x="7603784" y="2843714"/>
            <a:ext cx="0" cy="5971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0250ACBE-7D1A-3F48-AC68-EE1E9ACF585B}"/>
              </a:ext>
            </a:extLst>
          </p:cNvPr>
          <p:cNvSpPr txBox="1"/>
          <p:nvPr/>
        </p:nvSpPr>
        <p:spPr>
          <a:xfrm>
            <a:off x="685800" y="5316351"/>
            <a:ext cx="4753145" cy="523220"/>
          </a:xfrm>
          <a:custGeom>
            <a:avLst/>
            <a:gdLst>
              <a:gd name="connsiteX0" fmla="*/ 0 w 4753145"/>
              <a:gd name="connsiteY0" fmla="*/ 0 h 523220"/>
              <a:gd name="connsiteX1" fmla="*/ 4753145 w 4753145"/>
              <a:gd name="connsiteY1" fmla="*/ 0 h 523220"/>
              <a:gd name="connsiteX2" fmla="*/ 4753145 w 4753145"/>
              <a:gd name="connsiteY2" fmla="*/ 523220 h 523220"/>
              <a:gd name="connsiteX3" fmla="*/ 0 w 4753145"/>
              <a:gd name="connsiteY3" fmla="*/ 523220 h 523220"/>
              <a:gd name="connsiteX4" fmla="*/ 0 w 4753145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3145" h="523220" extrusionOk="0">
                <a:moveTo>
                  <a:pt x="0" y="0"/>
                </a:moveTo>
                <a:cubicBezTo>
                  <a:pt x="2203035" y="118645"/>
                  <a:pt x="3967517" y="116012"/>
                  <a:pt x="4753145" y="0"/>
                </a:cubicBezTo>
                <a:cubicBezTo>
                  <a:pt x="4753626" y="165391"/>
                  <a:pt x="4740923" y="468476"/>
                  <a:pt x="4753145" y="523220"/>
                </a:cubicBezTo>
                <a:cubicBezTo>
                  <a:pt x="3746349" y="657820"/>
                  <a:pt x="1163467" y="366024"/>
                  <a:pt x="0" y="523220"/>
                </a:cubicBezTo>
                <a:cubicBezTo>
                  <a:pt x="428" y="301148"/>
                  <a:pt x="46848" y="103469"/>
                  <a:pt x="0" y="0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entury Gothic" panose="020B0502020202020204" pitchFamily="34" charset="0"/>
              </a:rPr>
              <a:t>Toplam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185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Kadın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A5AB8293-7EF4-E046-AFF6-63B3026C512E}"/>
              </a:ext>
            </a:extLst>
          </p:cNvPr>
          <p:cNvCxnSpPr>
            <a:cxnSpLocks/>
          </p:cNvCxnSpPr>
          <p:nvPr/>
        </p:nvCxnSpPr>
        <p:spPr>
          <a:xfrm flipV="1">
            <a:off x="685800" y="2969217"/>
            <a:ext cx="0" cy="2347134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>
            <a:extLst>
              <a:ext uri="{FF2B5EF4-FFF2-40B4-BE49-F238E27FC236}">
                <a16:creationId xmlns:a16="http://schemas.microsoft.com/office/drawing/2014/main" id="{18121761-F8E8-9040-A0AE-C843F9AACAE1}"/>
              </a:ext>
            </a:extLst>
          </p:cNvPr>
          <p:cNvCxnSpPr>
            <a:cxnSpLocks/>
          </p:cNvCxnSpPr>
          <p:nvPr/>
        </p:nvCxnSpPr>
        <p:spPr>
          <a:xfrm flipH="1" flipV="1">
            <a:off x="5438945" y="3015181"/>
            <a:ext cx="13143" cy="230117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E1294BC3-108C-FD42-B116-1DB4842CBBDA}"/>
              </a:ext>
            </a:extLst>
          </p:cNvPr>
          <p:cNvSpPr txBox="1"/>
          <p:nvPr/>
        </p:nvSpPr>
        <p:spPr>
          <a:xfrm>
            <a:off x="1109743" y="3453423"/>
            <a:ext cx="782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2016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7A353573-F5BB-A745-ABEC-4B9194928087}"/>
              </a:ext>
            </a:extLst>
          </p:cNvPr>
          <p:cNvSpPr txBox="1"/>
          <p:nvPr/>
        </p:nvSpPr>
        <p:spPr>
          <a:xfrm>
            <a:off x="8258908" y="3572657"/>
            <a:ext cx="782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E23379F6-3218-D440-8F3E-6B94F2CF6DC3}"/>
              </a:ext>
            </a:extLst>
          </p:cNvPr>
          <p:cNvSpPr txBox="1"/>
          <p:nvPr/>
        </p:nvSpPr>
        <p:spPr>
          <a:xfrm>
            <a:off x="5850690" y="5316351"/>
            <a:ext cx="1780668" cy="523220"/>
          </a:xfrm>
          <a:custGeom>
            <a:avLst/>
            <a:gdLst>
              <a:gd name="connsiteX0" fmla="*/ 0 w 1780668"/>
              <a:gd name="connsiteY0" fmla="*/ 0 h 523220"/>
              <a:gd name="connsiteX1" fmla="*/ 1780668 w 1780668"/>
              <a:gd name="connsiteY1" fmla="*/ 0 h 523220"/>
              <a:gd name="connsiteX2" fmla="*/ 1780668 w 1780668"/>
              <a:gd name="connsiteY2" fmla="*/ 523220 h 523220"/>
              <a:gd name="connsiteX3" fmla="*/ 0 w 1780668"/>
              <a:gd name="connsiteY3" fmla="*/ 523220 h 523220"/>
              <a:gd name="connsiteX4" fmla="*/ 0 w 1780668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668" h="523220" extrusionOk="0">
                <a:moveTo>
                  <a:pt x="0" y="0"/>
                </a:moveTo>
                <a:cubicBezTo>
                  <a:pt x="242020" y="123611"/>
                  <a:pt x="1090738" y="-120940"/>
                  <a:pt x="1780668" y="0"/>
                </a:cubicBezTo>
                <a:cubicBezTo>
                  <a:pt x="1781149" y="165391"/>
                  <a:pt x="1768446" y="468476"/>
                  <a:pt x="1780668" y="523220"/>
                </a:cubicBezTo>
                <a:cubicBezTo>
                  <a:pt x="1118674" y="452226"/>
                  <a:pt x="600154" y="644866"/>
                  <a:pt x="0" y="523220"/>
                </a:cubicBezTo>
                <a:cubicBezTo>
                  <a:pt x="428" y="301148"/>
                  <a:pt x="46848" y="103469"/>
                  <a:pt x="0" y="0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126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Kadın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26" name="Düz Bağlayıcı 25">
            <a:extLst>
              <a:ext uri="{FF2B5EF4-FFF2-40B4-BE49-F238E27FC236}">
                <a16:creationId xmlns:a16="http://schemas.microsoft.com/office/drawing/2014/main" id="{2957821E-43F2-6A4E-B80A-C2B8B57D20E9}"/>
              </a:ext>
            </a:extLst>
          </p:cNvPr>
          <p:cNvCxnSpPr>
            <a:cxnSpLocks/>
          </p:cNvCxnSpPr>
          <p:nvPr/>
        </p:nvCxnSpPr>
        <p:spPr>
          <a:xfrm flipV="1">
            <a:off x="5838655" y="4542356"/>
            <a:ext cx="0" cy="773995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üz Bağlayıcı 26">
            <a:extLst>
              <a:ext uri="{FF2B5EF4-FFF2-40B4-BE49-F238E27FC236}">
                <a16:creationId xmlns:a16="http://schemas.microsoft.com/office/drawing/2014/main" id="{CD139333-2613-8C41-AA61-F652E47467E0}"/>
              </a:ext>
            </a:extLst>
          </p:cNvPr>
          <p:cNvCxnSpPr>
            <a:cxnSpLocks/>
          </p:cNvCxnSpPr>
          <p:nvPr/>
        </p:nvCxnSpPr>
        <p:spPr>
          <a:xfrm flipH="1" flipV="1">
            <a:off x="7640880" y="4612344"/>
            <a:ext cx="3620" cy="634018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3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6" grpId="0" animBg="1"/>
      <p:bldP spid="22" grpId="0" animBg="1"/>
      <p:bldP spid="30" grpId="0"/>
      <p:bldP spid="31" grpId="0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014F58E7-6703-7147-8508-D98B8B1D2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325" y="2209800"/>
            <a:ext cx="3876675" cy="2157884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 err="1">
                <a:solidFill>
                  <a:schemeClr val="bg1">
                    <a:lumMod val="95000"/>
                  </a:schemeClr>
                </a:solidFill>
              </a:rPr>
              <a:t>Takip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</a:rPr>
              <a:t>Anketleri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59E611-C5D8-7E44-86F2-359CEE40B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26.10.2021</a:t>
            </a:r>
            <a:endParaRPr lang="en-US" dirty="0"/>
          </a:p>
        </p:txBody>
      </p:sp>
      <p:graphicFrame>
        <p:nvGraphicFramePr>
          <p:cNvPr id="12" name="Diyagram 11">
            <a:extLst>
              <a:ext uri="{FF2B5EF4-FFF2-40B4-BE49-F238E27FC236}">
                <a16:creationId xmlns:a16="http://schemas.microsoft.com/office/drawing/2014/main" id="{10200CB9-C4D9-934A-8E54-20AA8A5C02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7314559"/>
              </p:ext>
            </p:extLst>
          </p:nvPr>
        </p:nvGraphicFramePr>
        <p:xfrm>
          <a:off x="457200" y="609600"/>
          <a:ext cx="4114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Çember Ok 7">
            <a:extLst>
              <a:ext uri="{FF2B5EF4-FFF2-40B4-BE49-F238E27FC236}">
                <a16:creationId xmlns:a16="http://schemas.microsoft.com/office/drawing/2014/main" id="{655353DC-E62F-824C-A363-54FE9D03A34D}"/>
              </a:ext>
            </a:extLst>
          </p:cNvPr>
          <p:cNvSpPr/>
          <p:nvPr/>
        </p:nvSpPr>
        <p:spPr>
          <a:xfrm>
            <a:off x="1770022" y="2971800"/>
            <a:ext cx="2039978" cy="2040186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35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678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Başlık 1">
            <a:extLst>
              <a:ext uri="{FF2B5EF4-FFF2-40B4-BE49-F238E27FC236}">
                <a16:creationId xmlns:a16="http://schemas.microsoft.com/office/drawing/2014/main" id="{0DA5E1E3-2B13-8F45-B4B9-71FCEAE6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Takip Anketleri Karşılaştırma Sonuçları</a:t>
            </a:r>
          </a:p>
        </p:txBody>
      </p:sp>
      <p:graphicFrame>
        <p:nvGraphicFramePr>
          <p:cNvPr id="2" name="İçerik Yer Tutucusu 1">
            <a:extLst>
              <a:ext uri="{FF2B5EF4-FFF2-40B4-BE49-F238E27FC236}">
                <a16:creationId xmlns:a16="http://schemas.microsoft.com/office/drawing/2014/main" id="{FB5773C3-60F7-E849-A5FD-3630BF8EDD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867356"/>
              </p:ext>
            </p:extLst>
          </p:nvPr>
        </p:nvGraphicFramePr>
        <p:xfrm>
          <a:off x="1028700" y="1447800"/>
          <a:ext cx="75057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0838909-F7B1-454F-B85D-1022D528B4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</p:spPr>
        <p:txBody>
          <a:bodyPr/>
          <a:lstStyle/>
          <a:p>
            <a:pPr>
              <a:defRPr/>
            </a:pPr>
            <a:fld id="{C7D340F7-938D-46BB-B5BE-8FDB5D664F5D}" type="datetime1">
              <a:rPr lang="tr-TR" smtClean="0"/>
              <a:pPr>
                <a:defRPr/>
              </a:pPr>
              <a:t>25.10.2021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263840-72E3-A643-BD8B-D35F92D8A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E263840-72E3-A643-BD8B-D35F92D8A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D2F384-6AD6-AC40-A0D0-E39571A51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98D2F384-6AD6-AC40-A0D0-E39571A518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2A5DDC-1D6D-1B44-A14D-78436F752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A42A5DDC-1D6D-1B44-A14D-78436F752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3C8A1A-5CA3-744D-B9CA-341B950B8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A03C8A1A-5CA3-744D-B9CA-341B950B8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694F3-915A-C14B-828B-614823D4C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405694F3-915A-C14B-828B-614823D4C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382409-0E19-CA4F-9832-4BB4B2B80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D5382409-0E19-CA4F-9832-4BB4B2B80D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C9347D-0728-354F-93F3-CA53AA1FB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44C9347D-0728-354F-93F3-CA53AA1FB1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CF17E-96E3-CD44-94D6-F0DE2A7141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9F2CF17E-96E3-CD44-94D6-F0DE2A7141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9757E0-08C2-0C46-A7B9-B8D54B64F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E19757E0-08C2-0C46-A7B9-B8D54B64F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A3B865-0FDB-3749-92E0-5ACEF80C8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29A3B865-0FDB-3749-92E0-5ACEF80C8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9F5FBE-72C8-6A4F-B637-95314419C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FD9F5FBE-72C8-6A4F-B637-95314419C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0EBE6A-C7AE-2A45-9EEA-A76D36714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B0EBE6A-C7AE-2A45-9EEA-A76D36714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 rev="1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1DBF0F-A710-1A44-B4C0-EA00B66D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İşlerini</a:t>
            </a:r>
            <a:r>
              <a:rPr lang="en-US" dirty="0"/>
              <a:t> </a:t>
            </a:r>
            <a:r>
              <a:rPr lang="en-US" dirty="0" err="1"/>
              <a:t>Kurmayan</a:t>
            </a:r>
            <a:r>
              <a:rPr lang="en-US" dirty="0"/>
              <a:t> </a:t>
            </a:r>
            <a:r>
              <a:rPr lang="en-US" dirty="0" err="1"/>
              <a:t>Kadınların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İş</a:t>
            </a:r>
            <a:r>
              <a:rPr lang="en-US" dirty="0"/>
              <a:t> </a:t>
            </a:r>
            <a:r>
              <a:rPr lang="en-US" dirty="0" err="1"/>
              <a:t>Kurmama</a:t>
            </a:r>
            <a:r>
              <a:rPr lang="en-US" dirty="0"/>
              <a:t> </a:t>
            </a:r>
            <a:r>
              <a:rPr lang="en-US" dirty="0" err="1"/>
              <a:t>Nedenleri</a:t>
            </a:r>
            <a:r>
              <a:rPr lang="en-US" dirty="0"/>
              <a:t> 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48F08B7-4117-2543-89A9-CAA3563074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26.10.2021</a:t>
            </a:r>
            <a:endParaRPr lang="en-US" dirty="0"/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01E6B95E-F954-794A-A025-C073E6D022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255129"/>
              </p:ext>
            </p:extLst>
          </p:nvPr>
        </p:nvGraphicFramePr>
        <p:xfrm>
          <a:off x="1028700" y="1676400"/>
          <a:ext cx="72009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626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115B96-2444-AD44-841A-BC26E3942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İşlerini</a:t>
            </a:r>
            <a:r>
              <a:rPr lang="en-US" dirty="0"/>
              <a:t> </a:t>
            </a:r>
            <a:r>
              <a:rPr lang="en-US" dirty="0" err="1"/>
              <a:t>Kuran</a:t>
            </a:r>
            <a:r>
              <a:rPr lang="en-US" dirty="0"/>
              <a:t> </a:t>
            </a:r>
            <a:r>
              <a:rPr lang="en-US" dirty="0" err="1"/>
              <a:t>Kadınların</a:t>
            </a:r>
            <a:br>
              <a:rPr lang="en-US" dirty="0"/>
            </a:br>
            <a:r>
              <a:rPr lang="en-US" dirty="0" err="1"/>
              <a:t>Yaşadıkları</a:t>
            </a:r>
            <a:r>
              <a:rPr lang="en-US" dirty="0"/>
              <a:t> </a:t>
            </a:r>
            <a:r>
              <a:rPr lang="en-US" dirty="0" err="1"/>
              <a:t>Zorluklar</a:t>
            </a:r>
            <a:endParaRPr lang="en-US" dirty="0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3C0195F-B863-4F45-9B21-C25F8E34BF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26.10.2021</a:t>
            </a:r>
            <a:endParaRPr lang="en-US" dirty="0"/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43A7DE44-291F-F745-BDB7-809D12BAB7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91717"/>
              </p:ext>
            </p:extLst>
          </p:nvPr>
        </p:nvGraphicFramePr>
        <p:xfrm>
          <a:off x="1028700" y="1676400"/>
          <a:ext cx="72009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928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38FE3F-0059-2644-A8D2-8BE75B141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İşlerini</a:t>
            </a:r>
            <a:r>
              <a:rPr lang="en-US" dirty="0"/>
              <a:t> </a:t>
            </a:r>
            <a:r>
              <a:rPr lang="en-US" dirty="0" err="1"/>
              <a:t>Kuran</a:t>
            </a:r>
            <a:r>
              <a:rPr lang="en-US" dirty="0"/>
              <a:t> </a:t>
            </a:r>
            <a:r>
              <a:rPr lang="en-US" dirty="0" err="1"/>
              <a:t>Kadınların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İş</a:t>
            </a:r>
            <a:r>
              <a:rPr lang="en-US" dirty="0"/>
              <a:t> </a:t>
            </a:r>
            <a:r>
              <a:rPr lang="en-US" dirty="0" err="1"/>
              <a:t>Kurma</a:t>
            </a:r>
            <a:r>
              <a:rPr lang="en-US" dirty="0"/>
              <a:t> </a:t>
            </a:r>
            <a:r>
              <a:rPr lang="en-US" dirty="0" err="1"/>
              <a:t>Süreleri</a:t>
            </a:r>
            <a:endParaRPr lang="en-US" dirty="0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D4F1679-0F25-D948-8427-964BD98B7B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26.10.2021</a:t>
            </a:r>
            <a:endParaRPr lang="en-US" dirty="0"/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1E342B8B-2C33-D243-94C1-449234CF92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195135"/>
              </p:ext>
            </p:extLst>
          </p:nvPr>
        </p:nvGraphicFramePr>
        <p:xfrm>
          <a:off x="1028699" y="1676400"/>
          <a:ext cx="7200899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518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CE4943-BAF5-5646-B1A7-AFB029E5B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İşini Kuran Kadınların </a:t>
            </a:r>
            <a:br>
              <a:rPr lang="tr-TR" altLang="tr-TR" dirty="0"/>
            </a:br>
            <a:r>
              <a:rPr lang="tr-TR" altLang="tr-TR" dirty="0"/>
              <a:t>Faaliyet Gösterdikleri Sektörler</a:t>
            </a:r>
            <a:endParaRPr lang="en-US" dirty="0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A6A4E82-F413-F942-8474-DD34531D54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26.10.2021</a:t>
            </a:r>
            <a:endParaRPr lang="en-US" dirty="0"/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38759A2E-2AC3-B248-871B-C99997A462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606926"/>
              </p:ext>
            </p:extLst>
          </p:nvPr>
        </p:nvGraphicFramePr>
        <p:xfrm>
          <a:off x="1028700" y="1676400"/>
          <a:ext cx="72009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461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9227B7-CE83-C14D-8102-36A51818F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İşini Kuran Kadınların </a:t>
            </a:r>
            <a:br>
              <a:rPr lang="tr-TR" altLang="tr-TR" dirty="0"/>
            </a:br>
            <a:r>
              <a:rPr lang="tr-TR" altLang="tr-TR" dirty="0"/>
              <a:t>Eğitim Aldıkları Kurum ve Toplam Kurs Katılımcısı İçerisindeki Payları</a:t>
            </a:r>
            <a:endParaRPr lang="en-US" dirty="0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605D0A-6402-AE47-BE4D-FF9FF1C09A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26.10.2021</a:t>
            </a:r>
            <a:endParaRPr lang="en-US" dirty="0"/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5E90B3A5-04A7-6E49-B9B5-4FFBA305B9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062" y="2410718"/>
            <a:ext cx="6396175" cy="2927350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13136B44-FD8B-6D45-A50A-A79FBBE344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3" t="19228" r="93781" b="70421"/>
          <a:stretch/>
        </p:blipFill>
        <p:spPr>
          <a:xfrm>
            <a:off x="1524000" y="2973600"/>
            <a:ext cx="304800" cy="303000"/>
          </a:xfrm>
          <a:prstGeom prst="rect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F5B84462-FDBB-EE42-9F0D-07FC500366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436"/>
          <a:stretch/>
        </p:blipFill>
        <p:spPr>
          <a:xfrm>
            <a:off x="1431061" y="2410718"/>
            <a:ext cx="6396175" cy="484882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32C5F57E-F58F-A54E-8DB2-1D02B9370D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81" t="19167" r="37706" b="70482"/>
          <a:stretch/>
        </p:blipFill>
        <p:spPr>
          <a:xfrm>
            <a:off x="4648200" y="2973600"/>
            <a:ext cx="762000" cy="30300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2243BBB3-D100-9447-A342-AD5B8DA0FD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28" t="44067" r="28314" b="45583"/>
          <a:stretch/>
        </p:blipFill>
        <p:spPr>
          <a:xfrm>
            <a:off x="2133600" y="3707918"/>
            <a:ext cx="3886200" cy="30300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5584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014F58E7-6703-7147-8508-D98B8B1D2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325" y="2209800"/>
            <a:ext cx="3876675" cy="2157884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Son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</a:rPr>
              <a:t>Anketler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59E611-C5D8-7E44-86F2-359CEE40B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26.10.2021</a:t>
            </a:r>
            <a:endParaRPr lang="en-US" dirty="0"/>
          </a:p>
        </p:txBody>
      </p:sp>
      <p:graphicFrame>
        <p:nvGraphicFramePr>
          <p:cNvPr id="12" name="Diyagram 11">
            <a:extLst>
              <a:ext uri="{FF2B5EF4-FFF2-40B4-BE49-F238E27FC236}">
                <a16:creationId xmlns:a16="http://schemas.microsoft.com/office/drawing/2014/main" id="{10200CB9-C4D9-934A-8E54-20AA8A5C02E2}"/>
              </a:ext>
            </a:extLst>
          </p:cNvPr>
          <p:cNvGraphicFramePr/>
          <p:nvPr/>
        </p:nvGraphicFramePr>
        <p:xfrm>
          <a:off x="457200" y="609600"/>
          <a:ext cx="4114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Blok Yay 7">
            <a:extLst>
              <a:ext uri="{FF2B5EF4-FFF2-40B4-BE49-F238E27FC236}">
                <a16:creationId xmlns:a16="http://schemas.microsoft.com/office/drawing/2014/main" id="{F8039346-B24E-5648-B812-80085838E4BF}"/>
              </a:ext>
            </a:extLst>
          </p:cNvPr>
          <p:cNvSpPr/>
          <p:nvPr/>
        </p:nvSpPr>
        <p:spPr>
          <a:xfrm>
            <a:off x="1371600" y="4266355"/>
            <a:ext cx="1752598" cy="1753445"/>
          </a:xfrm>
          <a:prstGeom prst="blockArc">
            <a:avLst>
              <a:gd name="adj1" fmla="val 0"/>
              <a:gd name="adj2" fmla="val 18900000"/>
              <a:gd name="adj3" fmla="val 1274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F11A63A8-EE08-4440-8BB8-3CA27B59427C}"/>
              </a:ext>
            </a:extLst>
          </p:cNvPr>
          <p:cNvGrpSpPr/>
          <p:nvPr/>
        </p:nvGrpSpPr>
        <p:grpSpPr>
          <a:xfrm>
            <a:off x="1653287" y="4858500"/>
            <a:ext cx="1163823" cy="569153"/>
            <a:chOff x="1176747" y="4262155"/>
            <a:chExt cx="1163823" cy="569153"/>
          </a:xfrm>
        </p:grpSpPr>
        <p:sp>
          <p:nvSpPr>
            <p:cNvPr id="10" name="Dikdörtgen 9">
              <a:extLst>
                <a:ext uri="{FF2B5EF4-FFF2-40B4-BE49-F238E27FC236}">
                  <a16:creationId xmlns:a16="http://schemas.microsoft.com/office/drawing/2014/main" id="{0E11999F-6537-8B44-A8A6-76A71709D9D4}"/>
                </a:ext>
              </a:extLst>
            </p:cNvPr>
            <p:cNvSpPr/>
            <p:nvPr/>
          </p:nvSpPr>
          <p:spPr>
            <a:xfrm>
              <a:off x="1202147" y="4262155"/>
              <a:ext cx="1138423" cy="5691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Metin kutusu 10">
              <a:extLst>
                <a:ext uri="{FF2B5EF4-FFF2-40B4-BE49-F238E27FC236}">
                  <a16:creationId xmlns:a16="http://schemas.microsoft.com/office/drawing/2014/main" id="{C687C0FA-B36A-5548-9D45-1300A965A7AE}"/>
                </a:ext>
              </a:extLst>
            </p:cNvPr>
            <p:cNvSpPr txBox="1"/>
            <p:nvPr/>
          </p:nvSpPr>
          <p:spPr>
            <a:xfrm>
              <a:off x="1176747" y="4262155"/>
              <a:ext cx="1138423" cy="5691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2000" kern="1200" dirty="0"/>
                <a:t>Son Anketler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495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>
            <a:extLst>
              <a:ext uri="{FF2B5EF4-FFF2-40B4-BE49-F238E27FC236}">
                <a16:creationId xmlns:a16="http://schemas.microsoft.com/office/drawing/2014/main" id="{F1D7A14A-E55D-364B-804B-2B7B62F75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9E03612-6479-2B4E-9E1C-2C15454D6B1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26.10.2021</a:t>
            </a:r>
            <a:endParaRPr lang="en-US" dirty="0"/>
          </a:p>
        </p:txBody>
      </p:sp>
      <p:graphicFrame>
        <p:nvGraphicFramePr>
          <p:cNvPr id="8" name="İçerik Yer Tutucusu 1">
            <a:extLst>
              <a:ext uri="{FF2B5EF4-FFF2-40B4-BE49-F238E27FC236}">
                <a16:creationId xmlns:a16="http://schemas.microsoft.com/office/drawing/2014/main" id="{19D00278-8526-B147-A137-9D8604E50E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337115"/>
              </p:ext>
            </p:extLst>
          </p:nvPr>
        </p:nvGraphicFramePr>
        <p:xfrm>
          <a:off x="1028700" y="1447800"/>
          <a:ext cx="72009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153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F7584A8-C27E-B643-8B3F-69E5CE975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BF7584A8-C27E-B643-8B3F-69E5CE975A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07E056-0952-2040-8D33-477D95C7D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EC07E056-0952-2040-8D33-477D95C7D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3BEF1D-3555-5943-AA02-E5C6D3868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dgm id="{573BEF1D-3555-5943-AA02-E5C6D38686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36DB6B-AD63-AA4E-AAF6-E438B6C5F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8736DB6B-AD63-AA4E-AAF6-E438B6C5F6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64BB3A-A780-4A4E-9BDD-FA46E3659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4364BB3A-A780-4A4E-9BDD-FA46E3659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3B40061-CA24-E347-94CB-4D8CF0890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F3B40061-CA24-E347-94CB-4D8CF0890C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FF5E3E-7FE4-324E-B35B-7B5EF19C1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2AFF5E3E-7FE4-324E-B35B-7B5EF19C1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FDDF33-E4AB-6B42-8CE9-4C5A35EBA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dgm id="{92FDDF33-E4AB-6B42-8CE9-4C5A35EBA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C8A0A52-5C3A-0B42-83E1-1A5817C2F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1C8A0A52-5C3A-0B42-83E1-1A5817C2FE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66ABD7-31D0-2C45-8F93-C59DE6C24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graphicEl>
                                              <a:dgm id="{DD66ABD7-31D0-2C45-8F93-C59DE6C24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378CA5-1130-3A4B-B882-CFC07BB2E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6A378CA5-1130-3A4B-B882-CFC07BB2E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38BD067-5647-8240-AC98-43C8BD5B5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E38BD067-5647-8240-AC98-43C8BD5B5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B333A57-19EC-CA4E-AB98-73F675C8A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7B333A57-19EC-CA4E-AB98-73F675C8A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FCD3A55-6889-1F41-99E3-3DECCA8F1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9FCD3A55-6889-1F41-99E3-3DECCA8F10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0DFDEE7-6B7E-3C48-8FF8-737330B1A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00DFDEE7-6B7E-3C48-8FF8-737330B1A5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E3824F-C6EA-6F46-9877-E813FB925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graphicEl>
                                              <a:dgm id="{85E3824F-C6EA-6F46-9877-E813FB925A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A8AE0BE-D095-5B44-80C2-8FEE3E8AC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graphicEl>
                                              <a:dgm id="{4A8AE0BE-D095-5B44-80C2-8FEE3E8AC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7330D8-0EE9-A84C-AF3D-C549C4843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527330D8-0EE9-A84C-AF3D-C549C4843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2730BEA-7C92-9A46-B5CF-83F40129A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graphicEl>
                                              <a:dgm id="{A2730BEA-7C92-9A46-B5CF-83F40129AD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AEA2D8-C900-1944-B04C-DFC58940E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graphicEl>
                                              <a:dgm id="{81AEA2D8-C900-1944-B04C-DFC58940E8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 rev="1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22BA7128-2288-034A-A759-E98B6470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İşini kurmuş olan kadınların </a:t>
            </a:r>
            <a:endParaRPr lang="en-US" dirty="0"/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id="{31B850C9-7DB9-6F4A-B5F0-B16B539F69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Kapatma</a:t>
            </a:r>
            <a:r>
              <a:rPr lang="en-US" b="1" dirty="0"/>
              <a:t> </a:t>
            </a:r>
            <a:r>
              <a:rPr lang="en-US" b="1" dirty="0" err="1"/>
              <a:t>Nedenleri</a:t>
            </a:r>
            <a:endParaRPr lang="en-US" b="1" dirty="0"/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CF8B7406-4471-9642-AF82-A815B25265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tr-TR" dirty="0"/>
              <a:t>COVID-19 Salgını</a:t>
            </a:r>
          </a:p>
          <a:p>
            <a:pPr>
              <a:defRPr/>
            </a:pPr>
            <a:r>
              <a:rPr lang="tr-TR" dirty="0"/>
              <a:t>Ruhsat alamama</a:t>
            </a:r>
          </a:p>
          <a:p>
            <a:pPr>
              <a:defRPr/>
            </a:pPr>
            <a:r>
              <a:rPr lang="tr-TR" dirty="0"/>
              <a:t>Aile ve iş yaşantısını bağdaştıramama</a:t>
            </a:r>
          </a:p>
          <a:p>
            <a:pPr>
              <a:defRPr/>
            </a:pPr>
            <a:r>
              <a:rPr lang="tr-TR" dirty="0"/>
              <a:t>Ailevi/ özel sebepler</a:t>
            </a:r>
          </a:p>
        </p:txBody>
      </p:sp>
      <p:sp>
        <p:nvSpPr>
          <p:cNvPr id="10" name="Metin Yer Tutucusu 9">
            <a:extLst>
              <a:ext uri="{FF2B5EF4-FFF2-40B4-BE49-F238E27FC236}">
                <a16:creationId xmlns:a16="http://schemas.microsoft.com/office/drawing/2014/main" id="{B0E7D760-ABAD-BD41-B7F3-F5B5E6492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/>
              <a:t>KOSGEB </a:t>
            </a:r>
            <a:r>
              <a:rPr lang="en-US" b="1" dirty="0" err="1"/>
              <a:t>Desteğinden</a:t>
            </a:r>
            <a:r>
              <a:rPr lang="en-US" b="1" dirty="0"/>
              <a:t> </a:t>
            </a:r>
            <a:r>
              <a:rPr lang="en-US" b="1" dirty="0" err="1"/>
              <a:t>Faydalanamama</a:t>
            </a:r>
            <a:r>
              <a:rPr lang="en-US" b="1" dirty="0"/>
              <a:t> </a:t>
            </a:r>
            <a:r>
              <a:rPr lang="en-US" b="1" dirty="0" err="1"/>
              <a:t>Nedenleri</a:t>
            </a:r>
            <a:endParaRPr lang="en-US" b="1" dirty="0"/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64ABFC5D-5B07-DA4E-8B82-8EF6BFA8906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err="1"/>
              <a:t>Bürokratik</a:t>
            </a:r>
            <a:r>
              <a:rPr lang="en-US" sz="2400" dirty="0"/>
              <a:t> </a:t>
            </a:r>
            <a:r>
              <a:rPr lang="en-US" sz="2400" dirty="0" err="1"/>
              <a:t>Nedenler</a:t>
            </a:r>
            <a:endParaRPr lang="en-US" sz="2400" dirty="0"/>
          </a:p>
          <a:p>
            <a:pPr lvl="1"/>
            <a:r>
              <a:rPr lang="en-US" sz="2400" i="0" dirty="0" err="1"/>
              <a:t>Proje</a:t>
            </a:r>
            <a:r>
              <a:rPr lang="en-US" sz="2400" i="0" dirty="0"/>
              <a:t> </a:t>
            </a:r>
            <a:r>
              <a:rPr lang="en-US" sz="2400" i="0" dirty="0" err="1"/>
              <a:t>sunamama</a:t>
            </a:r>
            <a:endParaRPr lang="en-US" sz="2400" i="0" dirty="0"/>
          </a:p>
          <a:p>
            <a:pPr lvl="1"/>
            <a:r>
              <a:rPr lang="en-US" sz="2400" i="0" dirty="0" err="1"/>
              <a:t>Desteklenmeyen</a:t>
            </a:r>
            <a:r>
              <a:rPr lang="en-US" sz="2400" i="0" dirty="0"/>
              <a:t> </a:t>
            </a:r>
            <a:r>
              <a:rPr lang="en-US" sz="2400" i="0" dirty="0" err="1"/>
              <a:t>sektörlerde</a:t>
            </a:r>
            <a:r>
              <a:rPr lang="en-US" sz="2400" i="0" dirty="0"/>
              <a:t> </a:t>
            </a:r>
            <a:r>
              <a:rPr lang="en-US" sz="2400" i="0" dirty="0" err="1"/>
              <a:t>faaliyet</a:t>
            </a:r>
            <a:r>
              <a:rPr lang="en-US" sz="2400" i="0" dirty="0"/>
              <a:t> </a:t>
            </a:r>
            <a:r>
              <a:rPr lang="en-US" sz="2400" i="0" dirty="0" err="1"/>
              <a:t>gösterme</a:t>
            </a:r>
            <a:endParaRPr lang="en-US" sz="2400" i="0" dirty="0"/>
          </a:p>
          <a:p>
            <a:pPr lvl="1"/>
            <a:r>
              <a:rPr lang="en-US" sz="2400" i="0" dirty="0" err="1"/>
              <a:t>İşinin</a:t>
            </a:r>
            <a:r>
              <a:rPr lang="en-US" sz="2400" i="0" dirty="0"/>
              <a:t> </a:t>
            </a:r>
            <a:r>
              <a:rPr lang="en-US" sz="2400" i="0" dirty="0" err="1"/>
              <a:t>kendi</a:t>
            </a:r>
            <a:r>
              <a:rPr lang="en-US" sz="2400" i="0" dirty="0"/>
              <a:t> </a:t>
            </a:r>
            <a:r>
              <a:rPr lang="en-US" sz="2400" i="0" dirty="0" err="1"/>
              <a:t>üzerine</a:t>
            </a:r>
            <a:r>
              <a:rPr lang="en-US" sz="2400" i="0" dirty="0"/>
              <a:t> </a:t>
            </a:r>
            <a:r>
              <a:rPr lang="en-US" sz="2400" i="0" dirty="0" err="1"/>
              <a:t>kayıtlı</a:t>
            </a:r>
            <a:r>
              <a:rPr lang="en-US" sz="2400" i="0" dirty="0"/>
              <a:t> </a:t>
            </a:r>
            <a:r>
              <a:rPr lang="en-US" sz="2400" i="0" dirty="0" err="1"/>
              <a:t>olmaması</a:t>
            </a:r>
            <a:endParaRPr lang="en-US" sz="2400" i="0" dirty="0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44214A4-9EA6-DB40-A63E-18DBECCE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26.10.2021</a:t>
            </a:r>
            <a:endParaRPr lang="en-US" dirty="0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CC083000-43CE-E144-844A-5691C5F697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5" b="41755"/>
          <a:stretch/>
        </p:blipFill>
        <p:spPr>
          <a:xfrm>
            <a:off x="4095760" y="6483194"/>
            <a:ext cx="1085840" cy="29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8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014F58E7-6703-7147-8508-D98B8B1D2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325" y="2209800"/>
            <a:ext cx="3876675" cy="2157884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 err="1">
                <a:solidFill>
                  <a:schemeClr val="bg1">
                    <a:lumMod val="95000"/>
                  </a:schemeClr>
                </a:solidFill>
              </a:rPr>
              <a:t>Ön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 Test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</a:rPr>
              <a:t>Sonuçları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59E611-C5D8-7E44-86F2-359CEE40B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26.10.2021</a:t>
            </a:r>
            <a:endParaRPr lang="en-US" dirty="0"/>
          </a:p>
        </p:txBody>
      </p:sp>
      <p:graphicFrame>
        <p:nvGraphicFramePr>
          <p:cNvPr id="13" name="Diyagram 12">
            <a:extLst>
              <a:ext uri="{FF2B5EF4-FFF2-40B4-BE49-F238E27FC236}">
                <a16:creationId xmlns:a16="http://schemas.microsoft.com/office/drawing/2014/main" id="{F5990D7B-46B2-F042-A030-EEA41B7A5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542144"/>
              </p:ext>
            </p:extLst>
          </p:nvPr>
        </p:nvGraphicFramePr>
        <p:xfrm>
          <a:off x="457200" y="609600"/>
          <a:ext cx="4114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Çember Ok 8">
            <a:extLst>
              <a:ext uri="{FF2B5EF4-FFF2-40B4-BE49-F238E27FC236}">
                <a16:creationId xmlns:a16="http://schemas.microsoft.com/office/drawing/2014/main" id="{A8A1102F-50EF-3D42-A0EE-A72B53AC19B3}"/>
              </a:ext>
            </a:extLst>
          </p:cNvPr>
          <p:cNvSpPr/>
          <p:nvPr/>
        </p:nvSpPr>
        <p:spPr>
          <a:xfrm>
            <a:off x="1770022" y="609600"/>
            <a:ext cx="2039978" cy="2040186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C3D17A83-B096-5A46-9854-A8882702AF32}"/>
              </a:ext>
            </a:extLst>
          </p:cNvPr>
          <p:cNvSpPr/>
          <p:nvPr/>
        </p:nvSpPr>
        <p:spPr>
          <a:xfrm>
            <a:off x="2220799" y="1345116"/>
            <a:ext cx="1138423" cy="56915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96366405-33DB-CC44-86B4-0DB1FE00A248}"/>
              </a:ext>
            </a:extLst>
          </p:cNvPr>
          <p:cNvSpPr txBox="1"/>
          <p:nvPr/>
        </p:nvSpPr>
        <p:spPr>
          <a:xfrm>
            <a:off x="2220799" y="1345116"/>
            <a:ext cx="1138423" cy="5691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r-TR" sz="1900" kern="1200" dirty="0">
                <a:latin typeface="Century Gothic" panose="020B0502020202020204" pitchFamily="34" charset="0"/>
              </a:rPr>
              <a:t>Ön Test</a:t>
            </a:r>
          </a:p>
        </p:txBody>
      </p:sp>
    </p:spTree>
    <p:extLst>
      <p:ext uri="{BB962C8B-B14F-4D97-AF65-F5344CB8AC3E}">
        <p14:creationId xmlns:p14="http://schemas.microsoft.com/office/powerpoint/2010/main" val="4614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t Başlık 9">
            <a:extLst>
              <a:ext uri="{FF2B5EF4-FFF2-40B4-BE49-F238E27FC236}">
                <a16:creationId xmlns:a16="http://schemas.microsoft.com/office/drawing/2014/main" id="{03660C7C-7CC0-AC40-8A77-80B06CCB3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491600"/>
            <a:ext cx="6629400" cy="3596218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2400" dirty="0" err="1"/>
              <a:t>Gönüllü</a:t>
            </a:r>
            <a:r>
              <a:rPr lang="en-US" sz="2400" dirty="0"/>
              <a:t> mentor </a:t>
            </a:r>
            <a:r>
              <a:rPr lang="en-US" sz="2400" dirty="0" err="1"/>
              <a:t>havuzunun</a:t>
            </a:r>
            <a:r>
              <a:rPr lang="en-US" sz="2400" dirty="0"/>
              <a:t> </a:t>
            </a:r>
            <a:r>
              <a:rPr lang="en-US" sz="2400" dirty="0" err="1"/>
              <a:t>oluşturulması</a:t>
            </a:r>
            <a:endParaRPr lang="en-US" sz="2400" dirty="0"/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 err="1"/>
              <a:t>Girişimcilik</a:t>
            </a:r>
            <a:r>
              <a:rPr lang="en-US" sz="2400" dirty="0"/>
              <a:t> </a:t>
            </a:r>
            <a:r>
              <a:rPr lang="en-US" sz="2400" dirty="0" err="1"/>
              <a:t>eğitimi</a:t>
            </a:r>
            <a:r>
              <a:rPr lang="en-US" sz="2400" dirty="0"/>
              <a:t> </a:t>
            </a:r>
            <a:r>
              <a:rPr lang="en-US" sz="2400" dirty="0" err="1"/>
              <a:t>sonrası</a:t>
            </a:r>
            <a:r>
              <a:rPr lang="en-US" sz="2400" dirty="0"/>
              <a:t> KOSGEB </a:t>
            </a:r>
            <a:r>
              <a:rPr lang="en-US" sz="2400" dirty="0" err="1"/>
              <a:t>ya</a:t>
            </a:r>
            <a:r>
              <a:rPr lang="en-US" sz="2400" dirty="0"/>
              <a:t> da </a:t>
            </a:r>
            <a:r>
              <a:rPr lang="en-US" sz="2400" dirty="0" err="1"/>
              <a:t>akredite</a:t>
            </a:r>
            <a:r>
              <a:rPr lang="en-US" sz="2400" dirty="0"/>
              <a:t> </a:t>
            </a:r>
            <a:r>
              <a:rPr lang="en-US" sz="2400" dirty="0" err="1"/>
              <a:t>kuruluşlar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spesifik</a:t>
            </a:r>
            <a:r>
              <a:rPr lang="en-US" sz="2400" dirty="0"/>
              <a:t> </a:t>
            </a:r>
            <a:r>
              <a:rPr lang="en-US" sz="2400" dirty="0" err="1"/>
              <a:t>ek</a:t>
            </a:r>
            <a:r>
              <a:rPr lang="en-US" sz="2400" dirty="0"/>
              <a:t> </a:t>
            </a:r>
            <a:r>
              <a:rPr lang="en-US" sz="2400" dirty="0" err="1"/>
              <a:t>eğitimlerinin</a:t>
            </a:r>
            <a:r>
              <a:rPr lang="en-US" sz="2400" dirty="0"/>
              <a:t> </a:t>
            </a:r>
            <a:r>
              <a:rPr lang="en-US" sz="2400" dirty="0" err="1"/>
              <a:t>verilmesi</a:t>
            </a:r>
            <a:endParaRPr lang="en-US" sz="2400" dirty="0"/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 err="1"/>
              <a:t>Desteklenen</a:t>
            </a:r>
            <a:r>
              <a:rPr lang="en-US" sz="2400" dirty="0"/>
              <a:t> </a:t>
            </a:r>
            <a:r>
              <a:rPr lang="en-US" sz="2400" dirty="0" err="1"/>
              <a:t>sektörlerinin</a:t>
            </a:r>
            <a:r>
              <a:rPr lang="en-US" sz="2400" dirty="0"/>
              <a:t> </a:t>
            </a:r>
            <a:r>
              <a:rPr lang="en-US" sz="2400" dirty="0" err="1"/>
              <a:t>genişletilmesi</a:t>
            </a:r>
            <a:endParaRPr lang="en-US" sz="2400" dirty="0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3C020AA-1103-9B49-B2B7-BFF9326A2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26.10.2021</a:t>
            </a:r>
            <a:endParaRPr lang="en-US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B0B4197-D834-0349-B67C-E12B13580804}"/>
              </a:ext>
            </a:extLst>
          </p:cNvPr>
          <p:cNvSpPr txBox="1"/>
          <p:nvPr/>
        </p:nvSpPr>
        <p:spPr>
          <a:xfrm>
            <a:off x="3124200" y="475602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/>
              <a:t>POLİTİKA</a:t>
            </a:r>
            <a:r>
              <a:rPr lang="en-US" sz="4000" b="1" dirty="0"/>
              <a:t> 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08FECA36-5495-3F42-B93F-EEF62D9DB852}"/>
              </a:ext>
            </a:extLst>
          </p:cNvPr>
          <p:cNvSpPr/>
          <p:nvPr/>
        </p:nvSpPr>
        <p:spPr>
          <a:xfrm>
            <a:off x="564644" y="5216604"/>
            <a:ext cx="40503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/>
              <a:t>ÖNERİLERİ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45F4D379-BCE7-464F-BC77-5170A10145B0}"/>
              </a:ext>
            </a:extLst>
          </p:cNvPr>
          <p:cNvSpPr/>
          <p:nvPr/>
        </p:nvSpPr>
        <p:spPr>
          <a:xfrm>
            <a:off x="2977200" y="745200"/>
            <a:ext cx="2204400" cy="284400"/>
          </a:xfrm>
          <a:prstGeom prst="rect">
            <a:avLst/>
          </a:prstGeom>
          <a:solidFill>
            <a:srgbClr val="181B0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5C75C036-D273-4048-BA64-630895311B4D}"/>
              </a:ext>
            </a:extLst>
          </p:cNvPr>
          <p:cNvSpPr/>
          <p:nvPr/>
        </p:nvSpPr>
        <p:spPr>
          <a:xfrm>
            <a:off x="4614967" y="5810400"/>
            <a:ext cx="2604833" cy="284400"/>
          </a:xfrm>
          <a:prstGeom prst="rect">
            <a:avLst/>
          </a:prstGeom>
          <a:solidFill>
            <a:srgbClr val="181B0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1CA06AD0-745D-A94E-B5DE-BB821E4327A5}"/>
              </a:ext>
            </a:extLst>
          </p:cNvPr>
          <p:cNvSpPr/>
          <p:nvPr/>
        </p:nvSpPr>
        <p:spPr>
          <a:xfrm rot="5400000">
            <a:off x="7300800" y="2458200"/>
            <a:ext cx="2232000" cy="298800"/>
          </a:xfrm>
          <a:prstGeom prst="rect">
            <a:avLst/>
          </a:prstGeom>
          <a:solidFill>
            <a:srgbClr val="181B0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505A91CC-3161-7D4E-A7AF-076F21242C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5" b="41755"/>
          <a:stretch/>
        </p:blipFill>
        <p:spPr>
          <a:xfrm>
            <a:off x="4095760" y="6483194"/>
            <a:ext cx="1085840" cy="29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93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F2BE97F2-F9CD-5340-A52C-CA4BD6345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6538" y="2657229"/>
            <a:ext cx="6270922" cy="2098226"/>
          </a:xfrm>
        </p:spPr>
        <p:txBody>
          <a:bodyPr/>
          <a:lstStyle/>
          <a:p>
            <a:r>
              <a:rPr lang="en-US" b="1" dirty="0" err="1"/>
              <a:t>Teşekkür</a:t>
            </a:r>
            <a:r>
              <a:rPr lang="en-US" b="1" dirty="0"/>
              <a:t> EDERİZ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2BF2841-DDF9-0D43-99FB-9F7FFB9F1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26.10.2021</a:t>
            </a:r>
            <a:endParaRPr lang="en-US" dirty="0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4F1B9321-E2D9-864B-A3C7-5BCCF23A6F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5" b="41755"/>
          <a:stretch/>
        </p:blipFill>
        <p:spPr>
          <a:xfrm>
            <a:off x="1142999" y="1171575"/>
            <a:ext cx="68580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4F5C39-0E5C-8446-9612-13E1A8F56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Demografik</a:t>
            </a:r>
            <a:r>
              <a:rPr lang="en-US" dirty="0"/>
              <a:t> </a:t>
            </a:r>
            <a:r>
              <a:rPr lang="en-US" dirty="0" err="1"/>
              <a:t>Bilgiler</a:t>
            </a:r>
            <a:endParaRPr lang="en-US" dirty="0"/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id="{F05E0C71-7B93-1449-85B8-6AF6D5427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459905"/>
            <a:ext cx="3335840" cy="511771"/>
          </a:xfrm>
        </p:spPr>
        <p:txBody>
          <a:bodyPr/>
          <a:lstStyle/>
          <a:p>
            <a:r>
              <a:rPr lang="en-US" dirty="0" err="1"/>
              <a:t>Yaş</a:t>
            </a:r>
            <a:r>
              <a:rPr lang="en-US" dirty="0"/>
              <a:t> </a:t>
            </a:r>
            <a:r>
              <a:rPr lang="en-US" dirty="0" err="1"/>
              <a:t>Dağılımı</a:t>
            </a:r>
            <a:endParaRPr lang="en-US" dirty="0"/>
          </a:p>
        </p:txBody>
      </p:sp>
      <p:sp>
        <p:nvSpPr>
          <p:cNvPr id="10" name="Metin Yer Tutucusu 9">
            <a:extLst>
              <a:ext uri="{FF2B5EF4-FFF2-40B4-BE49-F238E27FC236}">
                <a16:creationId xmlns:a16="http://schemas.microsoft.com/office/drawing/2014/main" id="{CA364EA7-562D-5444-A672-F9DE9EC9D9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79462" y="1469429"/>
            <a:ext cx="3450138" cy="511771"/>
          </a:xfrm>
        </p:spPr>
        <p:txBody>
          <a:bodyPr/>
          <a:lstStyle/>
          <a:p>
            <a:r>
              <a:rPr lang="en-US" dirty="0" err="1"/>
              <a:t>Medeni</a:t>
            </a:r>
            <a:r>
              <a:rPr lang="en-US" dirty="0"/>
              <a:t> Durum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F43D9A2-4FE8-0744-ACAA-77AE8E5D3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26.10.2021</a:t>
            </a:r>
            <a:endParaRPr lang="en-US" dirty="0"/>
          </a:p>
        </p:txBody>
      </p:sp>
      <p:graphicFrame>
        <p:nvGraphicFramePr>
          <p:cNvPr id="12" name="İçerik Yer Tutucusu 11">
            <a:extLst>
              <a:ext uri="{FF2B5EF4-FFF2-40B4-BE49-F238E27FC236}">
                <a16:creationId xmlns:a16="http://schemas.microsoft.com/office/drawing/2014/main" id="{C1846467-6733-0A4E-8563-05183F3FED6F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5680962"/>
              </p:ext>
            </p:extLst>
          </p:nvPr>
        </p:nvGraphicFramePr>
        <p:xfrm>
          <a:off x="4779963" y="2155229"/>
          <a:ext cx="3906837" cy="3712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İçerik Yer Tutucusu 12">
            <a:extLst>
              <a:ext uri="{FF2B5EF4-FFF2-40B4-BE49-F238E27FC236}">
                <a16:creationId xmlns:a16="http://schemas.microsoft.com/office/drawing/2014/main" id="{3FE0B1C7-B2BC-4F42-8DD2-7FC8519E045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38416219"/>
              </p:ext>
            </p:extLst>
          </p:nvPr>
        </p:nvGraphicFramePr>
        <p:xfrm>
          <a:off x="1028700" y="2136181"/>
          <a:ext cx="3335338" cy="3731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1333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70D9EC-E7AA-5A4B-9E6E-BFC1A4A14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Demografik</a:t>
            </a:r>
            <a:r>
              <a:rPr lang="en-US" dirty="0"/>
              <a:t> </a:t>
            </a:r>
            <a:r>
              <a:rPr lang="en-US" dirty="0" err="1"/>
              <a:t>Bilgiler</a:t>
            </a:r>
            <a:endParaRPr lang="en-US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1BC4C22-CB36-914F-9864-2205D0F1B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371601"/>
            <a:ext cx="7505700" cy="609599"/>
          </a:xfrm>
        </p:spPr>
        <p:txBody>
          <a:bodyPr/>
          <a:lstStyle/>
          <a:p>
            <a:r>
              <a:rPr lang="tr-TR" altLang="tr-TR" dirty="0"/>
              <a:t>Doğum Yıllarına Göre Eğitim Düzeyleri</a:t>
            </a:r>
            <a:endParaRPr lang="en-US" dirty="0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90DD14C-9643-DA49-8329-71A1747B4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26.10.2021</a:t>
            </a:r>
            <a:endParaRPr lang="en-US" dirty="0"/>
          </a:p>
        </p:txBody>
      </p:sp>
      <p:graphicFrame>
        <p:nvGraphicFramePr>
          <p:cNvPr id="9" name="İçerik Yer Tutucusu 8">
            <a:extLst>
              <a:ext uri="{FF2B5EF4-FFF2-40B4-BE49-F238E27FC236}">
                <a16:creationId xmlns:a16="http://schemas.microsoft.com/office/drawing/2014/main" id="{80857F15-83E2-E24C-9837-B94DC7C2872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3883265"/>
              </p:ext>
            </p:extLst>
          </p:nvPr>
        </p:nvGraphicFramePr>
        <p:xfrm>
          <a:off x="1028700" y="2146300"/>
          <a:ext cx="7505700" cy="372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476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70D9EC-E7AA-5A4B-9E6E-BFC1A4A14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Demografik</a:t>
            </a:r>
            <a:r>
              <a:rPr lang="en-US" dirty="0"/>
              <a:t> </a:t>
            </a:r>
            <a:r>
              <a:rPr lang="en-US" dirty="0" err="1"/>
              <a:t>Bilgiler</a:t>
            </a:r>
            <a:endParaRPr lang="en-US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1BC4C22-CB36-914F-9864-2205D0F1B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371601"/>
            <a:ext cx="7505700" cy="609599"/>
          </a:xfrm>
        </p:spPr>
        <p:txBody>
          <a:bodyPr/>
          <a:lstStyle/>
          <a:p>
            <a:r>
              <a:rPr lang="tr-TR" altLang="tr-TR" dirty="0"/>
              <a:t>İstihdam Durumları ve Eğitim Düzeyleri</a:t>
            </a:r>
            <a:endParaRPr lang="en-US" dirty="0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90DD14C-9643-DA49-8329-71A1747B4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26.10.2021</a:t>
            </a:r>
            <a:endParaRPr lang="en-US" dirty="0"/>
          </a:p>
        </p:txBody>
      </p:sp>
      <p:graphicFrame>
        <p:nvGraphicFramePr>
          <p:cNvPr id="11" name="Grafik 10">
            <a:extLst>
              <a:ext uri="{FF2B5EF4-FFF2-40B4-BE49-F238E27FC236}">
                <a16:creationId xmlns:a16="http://schemas.microsoft.com/office/drawing/2014/main" id="{538E2B35-5276-F94B-89EB-2FD5BB85E5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2027575"/>
              </p:ext>
            </p:extLst>
          </p:nvPr>
        </p:nvGraphicFramePr>
        <p:xfrm>
          <a:off x="4572001" y="2057401"/>
          <a:ext cx="3962400" cy="4114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k 8">
            <a:extLst>
              <a:ext uri="{FF2B5EF4-FFF2-40B4-BE49-F238E27FC236}">
                <a16:creationId xmlns:a16="http://schemas.microsoft.com/office/drawing/2014/main" id="{B37DF032-E69D-9943-9DCC-CDAFFA3763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000207"/>
              </p:ext>
            </p:extLst>
          </p:nvPr>
        </p:nvGraphicFramePr>
        <p:xfrm>
          <a:off x="1042987" y="2362200"/>
          <a:ext cx="3529013" cy="380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6476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64597A-6879-634E-9768-8C3374C1C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Kursa Yönelik Beklentiler</a:t>
            </a:r>
            <a:endParaRPr lang="en-US" dirty="0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3FBDF4D-7B4C-8C4A-9A42-A7615101C1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26.10.2021</a:t>
            </a:r>
            <a:endParaRPr lang="en-US" dirty="0"/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7" name="İçerik Yer Tutucusu 8">
                <a:extLst>
                  <a:ext uri="{FF2B5EF4-FFF2-40B4-BE49-F238E27FC236}">
                    <a16:creationId xmlns:a16="http://schemas.microsoft.com/office/drawing/2014/main" id="{4187E0ED-2C37-A349-A999-B54B1EF5F2B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92201637"/>
                  </p:ext>
                </p:extLst>
              </p:nvPr>
            </p:nvGraphicFramePr>
            <p:xfrm>
              <a:off x="1028700" y="1447800"/>
              <a:ext cx="7200900" cy="44196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İçerik Yer Tutucusu 8">
                <a:extLst>
                  <a:ext uri="{FF2B5EF4-FFF2-40B4-BE49-F238E27FC236}">
                    <a16:creationId xmlns:a16="http://schemas.microsoft.com/office/drawing/2014/main" id="{4187E0ED-2C37-A349-A999-B54B1EF5F2B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8700" y="1447800"/>
                <a:ext cx="7200900" cy="441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625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8C6F69-7E98-9348-A58E-78816950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İşini</a:t>
            </a:r>
            <a:r>
              <a:rPr lang="en-US" dirty="0"/>
              <a:t> </a:t>
            </a:r>
            <a:r>
              <a:rPr lang="en-US" dirty="0" err="1"/>
              <a:t>Kurmayı</a:t>
            </a:r>
            <a:r>
              <a:rPr lang="en-US" dirty="0"/>
              <a:t> </a:t>
            </a:r>
            <a:r>
              <a:rPr lang="en-US" dirty="0" err="1"/>
              <a:t>Düşünen</a:t>
            </a:r>
            <a:r>
              <a:rPr lang="en-US" dirty="0"/>
              <a:t> </a:t>
            </a:r>
            <a:r>
              <a:rPr lang="en-US" dirty="0" err="1"/>
              <a:t>Kadınların</a:t>
            </a:r>
            <a:r>
              <a:rPr lang="en-US" dirty="0"/>
              <a:t> </a:t>
            </a:r>
            <a:r>
              <a:rPr lang="en-US" dirty="0" err="1"/>
              <a:t>Faaliyet</a:t>
            </a:r>
            <a:r>
              <a:rPr lang="en-US" dirty="0"/>
              <a:t> </a:t>
            </a:r>
            <a:r>
              <a:rPr lang="en-US" dirty="0" err="1"/>
              <a:t>Göstermek</a:t>
            </a:r>
            <a:r>
              <a:rPr lang="en-US" dirty="0"/>
              <a:t> </a:t>
            </a:r>
            <a:r>
              <a:rPr lang="en-US" dirty="0" err="1"/>
              <a:t>İstedikleri</a:t>
            </a:r>
            <a:r>
              <a:rPr lang="en-US" dirty="0"/>
              <a:t> </a:t>
            </a:r>
            <a:r>
              <a:rPr lang="en-US" dirty="0" err="1"/>
              <a:t>Sektörler</a:t>
            </a:r>
            <a:endParaRPr lang="en-US" dirty="0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31F99A1-6658-8448-8FBD-52B6658232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26.10.2021</a:t>
            </a:r>
            <a:endParaRPr lang="en-US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25CD7CA-3C6B-784D-8844-9AB410EFB41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170173" y="6453386"/>
            <a:ext cx="1487427" cy="4046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Dr. Sema Karaoğlu</a:t>
            </a:r>
            <a:endParaRPr lang="en-US" dirty="0"/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B2E9A6EC-4488-B047-8077-8B55CF400C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777907"/>
              </p:ext>
            </p:extLst>
          </p:nvPr>
        </p:nvGraphicFramePr>
        <p:xfrm>
          <a:off x="1028700" y="1676400"/>
          <a:ext cx="72009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585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786887-5739-8641-B888-FB9704935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Kadınların İşlerini Kurmayı Planladıkları Süre ve Sermaye Kaynakları</a:t>
            </a:r>
            <a:endParaRPr lang="en-US" dirty="0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656D5EF-46AE-6849-9AA6-C850512A0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26.10.2021</a:t>
            </a:r>
            <a:endParaRPr lang="en-US" dirty="0"/>
          </a:p>
        </p:txBody>
      </p:sp>
      <p:graphicFrame>
        <p:nvGraphicFramePr>
          <p:cNvPr id="9" name="İçerik Yer Tutucusu 8">
            <a:extLst>
              <a:ext uri="{FF2B5EF4-FFF2-40B4-BE49-F238E27FC236}">
                <a16:creationId xmlns:a16="http://schemas.microsoft.com/office/drawing/2014/main" id="{40705BE9-EFF0-FD41-AFD1-BE60EE6DA4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62310467"/>
              </p:ext>
            </p:extLst>
          </p:nvPr>
        </p:nvGraphicFramePr>
        <p:xfrm>
          <a:off x="1028700" y="1676400"/>
          <a:ext cx="36195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İçerik Yer Tutucusu 9">
            <a:extLst>
              <a:ext uri="{FF2B5EF4-FFF2-40B4-BE49-F238E27FC236}">
                <a16:creationId xmlns:a16="http://schemas.microsoft.com/office/drawing/2014/main" id="{BB6D5E39-6BC6-E04A-ACFE-422EE1E29BA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36805635"/>
              </p:ext>
            </p:extLst>
          </p:nvPr>
        </p:nvGraphicFramePr>
        <p:xfrm>
          <a:off x="4779963" y="1676400"/>
          <a:ext cx="3449637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8652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|1.3"/>
</p:tagLst>
</file>

<file path=ppt/theme/theme1.xml><?xml version="1.0" encoding="utf-8"?>
<a:theme xmlns:a="http://schemas.openxmlformats.org/drawingml/2006/main" name="Kırpma">
  <a:themeElements>
    <a:clrScheme name="Kırpma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Kırpma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ırpm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{5A6C9244-5048-DB41-B6B8-39B67D08ED4C}tf10001072</Template>
  <TotalTime>23088</TotalTime>
  <Words>1366</Words>
  <Application>Microsoft Macintosh PowerPoint</Application>
  <PresentationFormat>Ekran Gösterisi (4:3)</PresentationFormat>
  <Paragraphs>286</Paragraphs>
  <Slides>31</Slides>
  <Notes>31</Notes>
  <HiddenSlides>3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7" baseType="lpstr">
      <vt:lpstr>Arial</vt:lpstr>
      <vt:lpstr>Avenir Book</vt:lpstr>
      <vt:lpstr>Century Gothic</vt:lpstr>
      <vt:lpstr>Franklin Gothic Book</vt:lpstr>
      <vt:lpstr>Times New Roman</vt:lpstr>
      <vt:lpstr>Kırpma</vt:lpstr>
      <vt:lpstr>PowerPoint Sunusu</vt:lpstr>
      <vt:lpstr>Anket ve Takip Süreci</vt:lpstr>
      <vt:lpstr>Ön Test Sonuçları</vt:lpstr>
      <vt:lpstr>Demografik Bilgiler</vt:lpstr>
      <vt:lpstr>Demografik Bilgiler</vt:lpstr>
      <vt:lpstr>Demografik Bilgiler</vt:lpstr>
      <vt:lpstr>Kursa Yönelik Beklentiler</vt:lpstr>
      <vt:lpstr>Kendi İşini Kurmayı Düşünen Kadınların Faaliyet Göstermek İstedikleri Sektörler</vt:lpstr>
      <vt:lpstr>Kadınların İşlerini Kurmayı Planladıkları Süre ve Sermaye Kaynakları</vt:lpstr>
      <vt:lpstr>Son Test Sonuçları</vt:lpstr>
      <vt:lpstr>Beklentilerinin Karşılanma Durumu</vt:lpstr>
      <vt:lpstr>Kursta Edinilen Bilgilerin Yeterliliğine İlişkin Değerlendirmeleri</vt:lpstr>
      <vt:lpstr>İş Kurma Eğilimleri</vt:lpstr>
      <vt:lpstr>Kurs Sonrası Girişimcilik Eğilimleri </vt:lpstr>
      <vt:lpstr>Kendi İşini Kurmayı Düşünen Kadınların Faaliyet Göstermek İstedikleri Sektörler</vt:lpstr>
      <vt:lpstr>Ön Test ve Son Test Sonuçları Karşılaştırması</vt:lpstr>
      <vt:lpstr>Kadınların Eğitim Öncesi ve Sonrası  Kendi İşlerini Kurma Eğilimleri</vt:lpstr>
      <vt:lpstr>İşlerini Kurmayı Planladıkları Süre</vt:lpstr>
      <vt:lpstr>Sermaye Kaynakları</vt:lpstr>
      <vt:lpstr>Takip Anketleri</vt:lpstr>
      <vt:lpstr>Takip Anketleri Karşılaştırma Sonuçları</vt:lpstr>
      <vt:lpstr>Kendi İşlerini Kurmayan Kadınların  İş Kurmama Nedenleri </vt:lpstr>
      <vt:lpstr>Kendi İşlerini Kuran Kadınların Yaşadıkları Zorluklar</vt:lpstr>
      <vt:lpstr>İşlerini Kuran Kadınların  İş Kurma Süreleri</vt:lpstr>
      <vt:lpstr>İşini Kuran Kadınların  Faaliyet Gösterdikleri Sektörler</vt:lpstr>
      <vt:lpstr>İşini Kuran Kadınların  Eğitim Aldıkları Kurum ve Toplam Kurs Katılımcısı İçerisindeki Payları</vt:lpstr>
      <vt:lpstr>Son Anketler</vt:lpstr>
      <vt:lpstr>PowerPoint Sunusu</vt:lpstr>
      <vt:lpstr>İşini kurmuş olan kadınların </vt:lpstr>
      <vt:lpstr>PowerPoint Sunusu</vt:lpstr>
      <vt:lpstr>Teşekkür EDERİZ</vt:lpstr>
    </vt:vector>
  </TitlesOfParts>
  <Company>My laptop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20</dc:title>
  <dc:creator>Theresa Cho</dc:creator>
  <cp:lastModifiedBy>Semiha Turgut</cp:lastModifiedBy>
  <cp:revision>495</cp:revision>
  <cp:lastPrinted>2021-10-25T16:25:40Z</cp:lastPrinted>
  <dcterms:created xsi:type="dcterms:W3CDTF">2004-12-20T00:47:52Z</dcterms:created>
  <dcterms:modified xsi:type="dcterms:W3CDTF">2021-10-25T16:29:10Z</dcterms:modified>
</cp:coreProperties>
</file>